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5"/>
  </p:notesMasterIdLst>
  <p:sldIdLst>
    <p:sldId id="279" r:id="rId2"/>
    <p:sldId id="262" r:id="rId3"/>
    <p:sldId id="327" r:id="rId4"/>
    <p:sldId id="328" r:id="rId5"/>
    <p:sldId id="320" r:id="rId6"/>
    <p:sldId id="321" r:id="rId7"/>
    <p:sldId id="323" r:id="rId8"/>
    <p:sldId id="322" r:id="rId9"/>
    <p:sldId id="324" r:id="rId10"/>
    <p:sldId id="325" r:id="rId11"/>
    <p:sldId id="326" r:id="rId12"/>
    <p:sldId id="317" r:id="rId13"/>
    <p:sldId id="289" r:id="rId14"/>
    <p:sldId id="329" r:id="rId15"/>
    <p:sldId id="295" r:id="rId16"/>
    <p:sldId id="330" r:id="rId17"/>
    <p:sldId id="331" r:id="rId18"/>
    <p:sldId id="292" r:id="rId19"/>
    <p:sldId id="332" r:id="rId20"/>
    <p:sldId id="294" r:id="rId21"/>
    <p:sldId id="333" r:id="rId22"/>
    <p:sldId id="334" r:id="rId23"/>
    <p:sldId id="299" r:id="rId24"/>
    <p:sldId id="335" r:id="rId25"/>
    <p:sldId id="300" r:id="rId26"/>
    <p:sldId id="284" r:id="rId27"/>
    <p:sldId id="311" r:id="rId28"/>
    <p:sldId id="306" r:id="rId29"/>
    <p:sldId id="310" r:id="rId30"/>
    <p:sldId id="336" r:id="rId31"/>
    <p:sldId id="312" r:id="rId32"/>
    <p:sldId id="281" r:id="rId33"/>
    <p:sldId id="308" r:id="rId34"/>
    <p:sldId id="285" r:id="rId35"/>
    <p:sldId id="305" r:id="rId36"/>
    <p:sldId id="257" r:id="rId37"/>
    <p:sldId id="258" r:id="rId38"/>
    <p:sldId id="260" r:id="rId39"/>
    <p:sldId id="259" r:id="rId40"/>
    <p:sldId id="400" r:id="rId41"/>
    <p:sldId id="314" r:id="rId42"/>
    <p:sldId id="319" r:id="rId43"/>
    <p:sldId id="318" r:id="rId44"/>
    <p:sldId id="286" r:id="rId45"/>
    <p:sldId id="309" r:id="rId46"/>
    <p:sldId id="337" r:id="rId47"/>
    <p:sldId id="339" r:id="rId48"/>
    <p:sldId id="341" r:id="rId49"/>
    <p:sldId id="338" r:id="rId50"/>
    <p:sldId id="340" r:id="rId51"/>
    <p:sldId id="342" r:id="rId52"/>
    <p:sldId id="346" r:id="rId53"/>
    <p:sldId id="347" r:id="rId54"/>
    <p:sldId id="351" r:id="rId55"/>
    <p:sldId id="352" r:id="rId56"/>
    <p:sldId id="363" r:id="rId57"/>
    <p:sldId id="365" r:id="rId58"/>
    <p:sldId id="364" r:id="rId59"/>
    <p:sldId id="361" r:id="rId60"/>
    <p:sldId id="368" r:id="rId61"/>
    <p:sldId id="366" r:id="rId62"/>
    <p:sldId id="367" r:id="rId63"/>
    <p:sldId id="369" r:id="rId64"/>
    <p:sldId id="373" r:id="rId65"/>
    <p:sldId id="370" r:id="rId66"/>
    <p:sldId id="371" r:id="rId67"/>
    <p:sldId id="372" r:id="rId68"/>
    <p:sldId id="374" r:id="rId69"/>
    <p:sldId id="375" r:id="rId70"/>
    <p:sldId id="376" r:id="rId71"/>
    <p:sldId id="377" r:id="rId72"/>
    <p:sldId id="378" r:id="rId73"/>
    <p:sldId id="379" r:id="rId74"/>
    <p:sldId id="380" r:id="rId75"/>
    <p:sldId id="381" r:id="rId76"/>
    <p:sldId id="383" r:id="rId77"/>
    <p:sldId id="393" r:id="rId78"/>
    <p:sldId id="384" r:id="rId79"/>
    <p:sldId id="385" r:id="rId80"/>
    <p:sldId id="386" r:id="rId81"/>
    <p:sldId id="387" r:id="rId82"/>
    <p:sldId id="391" r:id="rId83"/>
    <p:sldId id="382" r:id="rId84"/>
    <p:sldId id="396" r:id="rId85"/>
    <p:sldId id="389" r:id="rId86"/>
    <p:sldId id="390" r:id="rId87"/>
    <p:sldId id="388" r:id="rId88"/>
    <p:sldId id="395" r:id="rId89"/>
    <p:sldId id="392" r:id="rId90"/>
    <p:sldId id="394" r:id="rId91"/>
    <p:sldId id="397" r:id="rId92"/>
    <p:sldId id="401" r:id="rId93"/>
    <p:sldId id="398" r:id="rId94"/>
    <p:sldId id="403" r:id="rId95"/>
    <p:sldId id="427" r:id="rId96"/>
    <p:sldId id="414" r:id="rId97"/>
    <p:sldId id="428" r:id="rId98"/>
    <p:sldId id="437" r:id="rId99"/>
    <p:sldId id="432" r:id="rId100"/>
    <p:sldId id="434" r:id="rId101"/>
    <p:sldId id="435" r:id="rId102"/>
    <p:sldId id="433" r:id="rId103"/>
    <p:sldId id="436" r:id="rId104"/>
  </p:sldIdLst>
  <p:sldSz cx="12599988"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4103BD"/>
    <a:srgbClr val="119F14"/>
    <a:srgbClr val="1205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3" d="100"/>
          <a:sy n="63" d="100"/>
        </p:scale>
        <p:origin x="724" y="76"/>
      </p:cViewPr>
      <p:guideLst/>
    </p:cSldViewPr>
  </p:slideViewPr>
  <p:outlineViewPr>
    <p:cViewPr>
      <p:scale>
        <a:sx n="33" d="100"/>
        <a:sy n="33" d="100"/>
      </p:scale>
      <p:origin x="0" y="-6092"/>
    </p:cViewPr>
  </p:outlin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Interaction statistics</a:t>
            </a:r>
            <a:endParaRPr lang="he-IL"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pieChart>
        <c:varyColors val="1"/>
        <c:ser>
          <c:idx val="0"/>
          <c:order val="0"/>
          <c:tx>
            <c:strRef>
              <c:f>גיליון1!$B$1</c:f>
              <c:strCache>
                <c:ptCount val="1"/>
                <c:pt idx="0">
                  <c:v>מכירות</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A9B8-4284-B27C-E9BF1F0924F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A9B8-4284-B27C-E9BF1F0924FD}"/>
              </c:ext>
            </c:extLst>
          </c:dPt>
          <c:dLbls>
            <c:dLbl>
              <c:idx val="0"/>
              <c:layout>
                <c:manualLayout>
                  <c:x val="-0.13803263145964906"/>
                  <c:y val="-0.2590945170486759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D0226E12-87E1-4208-B80A-1CC2B0286E1C}" type="PERCENTAGE">
                      <a:rPr lang="en-US" sz="2800"/>
                      <a:pPr>
                        <a:defRPr/>
                      </a:pPr>
                      <a:t>[אחוז]</a:t>
                    </a:fld>
                    <a:endParaRPr lang="en-IL"/>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layout>
                    <c:manualLayout>
                      <c:w val="0.1134286794558852"/>
                      <c:h val="0.13800012321439573"/>
                    </c:manualLayout>
                  </c15:layout>
                  <c15:dlblFieldTable/>
                  <c15:showDataLabelsRange val="0"/>
                </c:ext>
                <c:ext xmlns:c16="http://schemas.microsoft.com/office/drawing/2014/chart" uri="{C3380CC4-5D6E-409C-BE32-E72D297353CC}">
                  <c16:uniqueId val="{00000002-A9B8-4284-B27C-E9BF1F0924FD}"/>
                </c:ext>
              </c:extLst>
            </c:dLbl>
            <c:dLbl>
              <c:idx val="1"/>
              <c:layout>
                <c:manualLayout>
                  <c:x val="9.5176757311197444E-2"/>
                  <c:y val="0.15606478220069836"/>
                </c:manualLayout>
              </c:layout>
              <c:tx>
                <c:rich>
                  <a:bodyPr/>
                  <a:lstStyle/>
                  <a:p>
                    <a:fld id="{9202EE33-4848-4298-A6EB-DD24C2E61C47}" type="PERCENTAGE">
                      <a:rPr lang="en-US" sz="3200"/>
                      <a:pPr/>
                      <a:t>[אחוז]</a:t>
                    </a:fld>
                    <a:endParaRPr lang="en-IL"/>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9B8-4284-B27C-E9BF1F0924F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גיליון1!$A$2:$A$3</c:f>
              <c:strCache>
                <c:ptCount val="2"/>
                <c:pt idx="0">
                  <c:v>elastic</c:v>
                </c:pt>
                <c:pt idx="1">
                  <c:v>(n,n')</c:v>
                </c:pt>
              </c:strCache>
            </c:strRef>
          </c:cat>
          <c:val>
            <c:numRef>
              <c:f>גיליון1!$B$2:$B$3</c:f>
              <c:numCache>
                <c:formatCode>General</c:formatCode>
                <c:ptCount val="2"/>
                <c:pt idx="0">
                  <c:v>10153</c:v>
                </c:pt>
                <c:pt idx="1">
                  <c:v>2030</c:v>
                </c:pt>
              </c:numCache>
            </c:numRef>
          </c:val>
          <c:extLst>
            <c:ext xmlns:c16="http://schemas.microsoft.com/office/drawing/2014/chart" uri="{C3380CC4-5D6E-409C-BE32-E72D297353CC}">
              <c16:uniqueId val="{00000000-A9B8-4284-B27C-E9BF1F0924F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Interaction statistics</a:t>
            </a:r>
            <a:endParaRPr lang="he-IL"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pieChart>
        <c:varyColors val="1"/>
        <c:ser>
          <c:idx val="0"/>
          <c:order val="0"/>
          <c:tx>
            <c:strRef>
              <c:f>גיליון1!$B$1</c:f>
              <c:strCache>
                <c:ptCount val="1"/>
                <c:pt idx="0">
                  <c:v>מכירות</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793-497E-AA79-7086A363156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793-497E-AA79-7086A363156A}"/>
              </c:ext>
            </c:extLst>
          </c:dPt>
          <c:dLbls>
            <c:dLbl>
              <c:idx val="0"/>
              <c:layout>
                <c:manualLayout>
                  <c:x val="-0.11409814437918513"/>
                  <c:y val="-3.144717093497404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793-497E-AA79-7086A363156A}"/>
                </c:ext>
              </c:extLst>
            </c:dLbl>
            <c:dLbl>
              <c:idx val="1"/>
              <c:layout>
                <c:manualLayout>
                  <c:x val="2.1965087713497124E-2"/>
                  <c:y val="-0.3049921245613401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fld id="{1F6EFB09-9D0D-4C33-850A-748E966F66CE}" type="PERCENTAGE">
                      <a:rPr lang="en-US" sz="3200"/>
                      <a:pPr>
                        <a:defRPr sz="1200"/>
                      </a:pPr>
                      <a:t>[אחוז]</a:t>
                    </a:fld>
                    <a:endParaRPr lang="en-IL"/>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793-497E-AA79-7086A363156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גיליון1!$A$2:$A$3</c:f>
              <c:strCache>
                <c:ptCount val="2"/>
                <c:pt idx="0">
                  <c:v>interaction</c:v>
                </c:pt>
                <c:pt idx="1">
                  <c:v>no interaction</c:v>
                </c:pt>
              </c:strCache>
            </c:strRef>
          </c:cat>
          <c:val>
            <c:numRef>
              <c:f>גיליון1!$B$2:$B$3</c:f>
              <c:numCache>
                <c:formatCode>General</c:formatCode>
                <c:ptCount val="2"/>
                <c:pt idx="0">
                  <c:v>12183</c:v>
                </c:pt>
                <c:pt idx="1">
                  <c:v>987817</c:v>
                </c:pt>
              </c:numCache>
            </c:numRef>
          </c:val>
          <c:extLst>
            <c:ext xmlns:c16="http://schemas.microsoft.com/office/drawing/2014/chart" uri="{C3380CC4-5D6E-409C-BE32-E72D297353CC}">
              <c16:uniqueId val="{00000008-8793-497E-AA79-7086A363156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Event Types after time of flight cut – 25 degree scatter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IL"/>
        </a:p>
      </c:txPr>
    </c:title>
    <c:autoTitleDeleted val="0"/>
    <c:plotArea>
      <c:layout/>
      <c:pieChart>
        <c:varyColors val="1"/>
        <c:ser>
          <c:idx val="0"/>
          <c:order val="0"/>
          <c:tx>
            <c:strRef>
              <c:f>גיליון1!$B$1</c:f>
              <c:strCache>
                <c:ptCount val="1"/>
                <c:pt idx="0">
                  <c:v>Event Types</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1-AB67-4261-B985-09AF55EE527F}"/>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AB67-4261-B985-09AF55EE527F}"/>
              </c:ext>
            </c:extLst>
          </c:dPt>
          <c:dPt>
            <c:idx val="2"/>
            <c:bubble3D val="0"/>
            <c:spPr>
              <a:solidFill>
                <a:srgbClr val="FF0000"/>
              </a:solidFill>
              <a:ln w="19050">
                <a:solidFill>
                  <a:schemeClr val="lt1"/>
                </a:solidFill>
              </a:ln>
              <a:effectLst/>
            </c:spPr>
            <c:extLst>
              <c:ext xmlns:c16="http://schemas.microsoft.com/office/drawing/2014/chart" uri="{C3380CC4-5D6E-409C-BE32-E72D297353CC}">
                <c16:uniqueId val="{00000005-AB67-4261-B985-09AF55EE527F}"/>
              </c:ext>
            </c:extLst>
          </c:dPt>
          <c:dLbls>
            <c:dLbl>
              <c:idx val="0"/>
              <c:layout>
                <c:manualLayout>
                  <c:x val="-0.2917980159981105"/>
                  <c:y val="-0.173153368886936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E7C224C1-A617-4CBC-A285-0DCF6B642F1F}" type="PERCENTAGE">
                      <a:rPr lang="en-US" sz="3600" smtClean="0"/>
                      <a:pPr>
                        <a:defRPr/>
                      </a:pPr>
                      <a:t>[אחוז]</a:t>
                    </a:fld>
                    <a:endParaRPr lang="en-US" sz="3600" dirty="0"/>
                  </a:p>
                  <a:p>
                    <a:pPr>
                      <a:defRPr/>
                    </a:pPr>
                    <a:r>
                      <a:rPr lang="en-US" sz="3600" dirty="0"/>
                      <a:t>Single elastic</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layout>
                    <c:manualLayout>
                      <c:w val="0.31636637272987878"/>
                      <c:h val="0.42862538270123457"/>
                    </c:manualLayout>
                  </c15:layout>
                  <c15:dlblFieldTable/>
                  <c15:showDataLabelsRange val="0"/>
                </c:ext>
                <c:ext xmlns:c16="http://schemas.microsoft.com/office/drawing/2014/chart" uri="{C3380CC4-5D6E-409C-BE32-E72D297353CC}">
                  <c16:uniqueId val="{00000001-AB67-4261-B985-09AF55EE527F}"/>
                </c:ext>
              </c:extLst>
            </c:dLbl>
            <c:dLbl>
              <c:idx val="1"/>
              <c:layout>
                <c:manualLayout>
                  <c:x val="9.4345208900198957E-2"/>
                  <c:y val="9.768973008011618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7960DDF6-919C-4E45-AE34-0AE97DAAA52B}" type="PERCENTAGE">
                      <a:rPr lang="en-US" smtClean="0"/>
                      <a:pPr>
                        <a:defRPr/>
                      </a:pPr>
                      <a:t>[אחוז]</a:t>
                    </a:fld>
                    <a:endParaRPr lang="en-US" dirty="0"/>
                  </a:p>
                  <a:p>
                    <a:pPr>
                      <a:defRPr/>
                    </a:pPr>
                    <a:r>
                      <a:rPr lang="en-US" dirty="0"/>
                      <a:t>Multiple elastic</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layout>
                    <c:manualLayout>
                      <c:w val="7.9556504339527948E-2"/>
                      <c:h val="0.10797277497569194"/>
                    </c:manualLayout>
                  </c15:layout>
                  <c15:dlblFieldTable/>
                  <c15:showDataLabelsRange val="0"/>
                </c:ext>
                <c:ext xmlns:c16="http://schemas.microsoft.com/office/drawing/2014/chart" uri="{C3380CC4-5D6E-409C-BE32-E72D297353CC}">
                  <c16:uniqueId val="{00000003-AB67-4261-B985-09AF55EE527F}"/>
                </c:ext>
              </c:extLst>
            </c:dLbl>
            <c:dLbl>
              <c:idx val="2"/>
              <c:layout>
                <c:manualLayout>
                  <c:x val="0.10658938722798783"/>
                  <c:y val="0.1555857639158606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F26998B8-4718-4B9C-8331-FDE2A74EA04A}" type="PERCENTAGE">
                      <a:rPr lang="en-US" smtClean="0"/>
                      <a:pPr>
                        <a:defRPr/>
                      </a:pPr>
                      <a:t>[אחוז]</a:t>
                    </a:fld>
                    <a:endParaRPr lang="en-US" dirty="0"/>
                  </a:p>
                  <a:p>
                    <a:pPr>
                      <a:defRPr/>
                    </a:pPr>
                    <a:r>
                      <a:rPr lang="en-US" dirty="0"/>
                      <a:t>Single </a:t>
                    </a:r>
                    <a:r>
                      <a:rPr lang="en-US" dirty="0" err="1"/>
                      <a:t>elastic+external</a:t>
                    </a:r>
                  </a:p>
                </c:rich>
              </c:tx>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extLst>
                <c:ext xmlns:c15="http://schemas.microsoft.com/office/drawing/2012/chart" uri="{CE6537A1-D6FC-4f65-9D91-7224C49458BB}">
                  <c15:layout>
                    <c:manualLayout>
                      <c:w val="0.16064003394288948"/>
                      <c:h val="0.18199569821044481"/>
                    </c:manualLayout>
                  </c15:layout>
                  <c15:dlblFieldTable/>
                  <c15:showDataLabelsRange val="0"/>
                </c:ext>
                <c:ext xmlns:c16="http://schemas.microsoft.com/office/drawing/2014/chart" uri="{C3380CC4-5D6E-409C-BE32-E72D297353CC}">
                  <c16:uniqueId val="{00000005-AB67-4261-B985-09AF55EE527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I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גיליון1!$A$2:$A$4</c:f>
              <c:strCache>
                <c:ptCount val="3"/>
                <c:pt idx="0">
                  <c:v>single elastic</c:v>
                </c:pt>
                <c:pt idx="1">
                  <c:v>multiple elastic</c:v>
                </c:pt>
                <c:pt idx="2">
                  <c:v>single elastic+external</c:v>
                </c:pt>
              </c:strCache>
            </c:strRef>
          </c:cat>
          <c:val>
            <c:numRef>
              <c:f>גיליון1!$B$2:$B$4</c:f>
              <c:numCache>
                <c:formatCode>General</c:formatCode>
                <c:ptCount val="3"/>
                <c:pt idx="0">
                  <c:v>2448</c:v>
                </c:pt>
                <c:pt idx="1">
                  <c:v>295</c:v>
                </c:pt>
                <c:pt idx="2">
                  <c:v>366</c:v>
                </c:pt>
              </c:numCache>
            </c:numRef>
          </c:val>
          <c:extLst>
            <c:ext xmlns:c16="http://schemas.microsoft.com/office/drawing/2014/chart" uri="{C3380CC4-5D6E-409C-BE32-E72D297353CC}">
              <c16:uniqueId val="{00000006-AB67-4261-B985-09AF55EE527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1T16:03:15.074"/>
    </inkml:context>
    <inkml:brush xml:id="br0">
      <inkml:brushProperty name="width" value="0.05" units="cm"/>
      <inkml:brushProperty name="height" value="0.05" units="cm"/>
    </inkml:brush>
  </inkml:definitions>
  <inkml:trace contextRef="#ctx0" brushRef="#br0">284 0 24575,'-4'0'0,"1"1"0,0-1 0,-1 0 0,1 1 0,0-1 0,-1 1 0,1 0 0,0 0 0,0 1 0,-1-1 0,1 1 0,0-1 0,1 1 0,-1 0 0,0 0 0,0 0 0,1 1 0,-5 4 0,2-1 0,1 1 0,0 0 0,0 0 0,0 0 0,1 1 0,-5 15 0,1 5 0,1 1 0,2 0 0,1 0 0,1 0 0,2 33 0,1-20 0,-9 64 0,-7 75 0,1-12 0,1-35 0,-7 40 0,9-81 0,-1 10 0,-6 25 0,14-82 0,-18 74 0,13-82 0,2 0 0,-5 66 0,10 76 0,2-155 0,-1 206 0,4 148 0,3-317 0,20 93 0,-4-34 0,-11-65 0,2 0 0,3-2 0,2 0 0,2-1 0,3 0 0,2-2 0,34 52 0,-41-78 0,0 0 0,38 36 0,-32-36 0,32 44 0,-40-46 0,1-1 0,1-1 0,0 0 0,2-2 0,0 0 0,23 16 0,-9-10 0,0-2 0,69 35 0,-75-45 0,0-1 0,1-1 0,0-2 0,0 0 0,1-3 0,0 0 0,49 2 0,149-10 0,-219 1 0,-1-1 0,0-1 0,0 1 0,0-1 0,0-1 0,-1 0 0,1 0 0,-1 0 0,0-1 0,0 0 0,-1 0 0,1 0 0,-1-1 0,0 0 0,0-1 0,-1 1 0,6-10 0,2-3 0,-1-1 0,0-1 0,-2 1 0,0-2 0,6-23 0,-1-11 0,-2-1 0,6-68 0,-9 51 0,11-68 0,5-218 0,-25 239 0,-5-170 0,-3 229 0,-3 0 0,-35-119 0,5 29 0,19 77 0,-3 1 0,-34-71 0,22 59 0,-125-345 0,154 414 0,-82-243 0,69 198 0,-48-104 0,42 108 0,14 28 0,-1 1 0,-2 0 0,0 1 0,-2 1 0,-33-40 0,-72-73 0,104 120 0,-1 2 0,-31-25 0,30 27 0,1 0 0,1-1 0,-20-25 0,27 29-151,0 1-1,-1 1 0,0 0 0,-1 0 1,0 2-1,-1-1 0,0 2 1,-20-11-1,5 5-6674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4A2E7-1B6C-40E2-A834-6EF5815B06D7}" type="datetimeFigureOut">
              <a:rPr lang="en-IL" smtClean="0"/>
              <a:t>12/02/2025</a:t>
            </a:fld>
            <a:endParaRPr lang="en-IL" dirty="0"/>
          </a:p>
        </p:txBody>
      </p:sp>
      <p:sp>
        <p:nvSpPr>
          <p:cNvPr id="4" name="Slide Image Placeholder 3"/>
          <p:cNvSpPr>
            <a:spLocks noGrp="1" noRot="1" noChangeAspect="1"/>
          </p:cNvSpPr>
          <p:nvPr>
            <p:ph type="sldImg" idx="2"/>
          </p:nvPr>
        </p:nvSpPr>
        <p:spPr>
          <a:xfrm>
            <a:off x="595313" y="1143000"/>
            <a:ext cx="5667375" cy="3086100"/>
          </a:xfrm>
          <a:prstGeom prst="rect">
            <a:avLst/>
          </a:prstGeom>
          <a:noFill/>
          <a:ln w="12700">
            <a:solidFill>
              <a:prstClr val="black"/>
            </a:solidFill>
          </a:ln>
        </p:spPr>
        <p:txBody>
          <a:bodyPr vert="horz" lIns="91440" tIns="45720" rIns="91440" bIns="45720" rtlCol="0" anchor="ctr"/>
          <a:lstStyle/>
          <a:p>
            <a:endParaRPr lang="en-IL"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DD501-D0AB-4A16-9D69-25DF2E90871D}" type="slidenum">
              <a:rPr lang="en-IL" smtClean="0"/>
              <a:t>‹#›</a:t>
            </a:fld>
            <a:endParaRPr lang="en-IL" dirty="0"/>
          </a:p>
        </p:txBody>
      </p:sp>
    </p:spTree>
    <p:extLst>
      <p:ext uri="{BB962C8B-B14F-4D97-AF65-F5344CB8AC3E}">
        <p14:creationId xmlns:p14="http://schemas.microsoft.com/office/powerpoint/2010/main" val="3444071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3725" y="1143000"/>
            <a:ext cx="5670550" cy="3086100"/>
          </a:xfrm>
        </p:spPr>
      </p:sp>
      <p:sp>
        <p:nvSpPr>
          <p:cNvPr id="3" name="Notes Placeholder 2"/>
          <p:cNvSpPr>
            <a:spLocks noGrp="1"/>
          </p:cNvSpPr>
          <p:nvPr>
            <p:ph type="body" idx="1"/>
          </p:nvPr>
        </p:nvSpPr>
        <p:spPr/>
        <p:txBody>
          <a:bodyPr/>
          <a:lstStyle/>
          <a:p>
            <a:r>
              <a:rPr lang="en-GB" dirty="0"/>
              <a:t>Here are the lessons learned so far in my summer project. First, a couple of examples of neutron interaction cascade in LArTPC in the relevant energy range for protoDUNE</a:t>
            </a:r>
          </a:p>
          <a:p>
            <a:endParaRPr lang="en-GB" dirty="0"/>
          </a:p>
          <a:p>
            <a:endParaRPr lang="en-IL" dirty="0"/>
          </a:p>
        </p:txBody>
      </p:sp>
      <p:sp>
        <p:nvSpPr>
          <p:cNvPr id="4" name="Slide Number Placeholder 3"/>
          <p:cNvSpPr>
            <a:spLocks noGrp="1"/>
          </p:cNvSpPr>
          <p:nvPr>
            <p:ph type="sldNum" sz="quarter" idx="5"/>
          </p:nvPr>
        </p:nvSpPr>
        <p:spPr/>
        <p:txBody>
          <a:bodyPr/>
          <a:lstStyle/>
          <a:p>
            <a:fld id="{6D888AB5-F834-463D-99E5-C877E123AEBE}" type="slidenum">
              <a:rPr lang="en-IL" smtClean="0"/>
              <a:t>1</a:t>
            </a:fld>
            <a:endParaRPr lang="en-IL" dirty="0"/>
          </a:p>
        </p:txBody>
      </p:sp>
    </p:spTree>
    <p:extLst>
      <p:ext uri="{BB962C8B-B14F-4D97-AF65-F5344CB8AC3E}">
        <p14:creationId xmlns:p14="http://schemas.microsoft.com/office/powerpoint/2010/main" val="4062380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GB" dirty="0"/>
              <a:t>Gamma ray energy deposit might not be exactly 59.5 keV, due to losses to aluminium layer etc. . This wasn’t explicitly tested in Geant4.</a:t>
            </a:r>
            <a:endParaRPr lang="en-IL" dirty="0"/>
          </a:p>
        </p:txBody>
      </p:sp>
      <p:sp>
        <p:nvSpPr>
          <p:cNvPr id="4" name="מציין מיקום של מספר שקופית 3"/>
          <p:cNvSpPr>
            <a:spLocks noGrp="1"/>
          </p:cNvSpPr>
          <p:nvPr>
            <p:ph type="sldNum" sz="quarter" idx="5"/>
          </p:nvPr>
        </p:nvSpPr>
        <p:spPr/>
        <p:txBody>
          <a:bodyPr/>
          <a:lstStyle/>
          <a:p>
            <a:fld id="{6A0DD501-D0AB-4A16-9D69-25DF2E90871D}" type="slidenum">
              <a:rPr lang="en-IL" smtClean="0"/>
              <a:t>96</a:t>
            </a:fld>
            <a:endParaRPr lang="en-IL" dirty="0"/>
          </a:p>
        </p:txBody>
      </p:sp>
    </p:spTree>
    <p:extLst>
      <p:ext uri="{BB962C8B-B14F-4D97-AF65-F5344CB8AC3E}">
        <p14:creationId xmlns:p14="http://schemas.microsoft.com/office/powerpoint/2010/main" val="679530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GB" dirty="0"/>
              <a:t>Gamma ray energy deposit might not be exactly 59.5 keV, due to losses to aluminium layer etc. . This wasn’t explicitly tested in Geant4.</a:t>
            </a:r>
            <a:endParaRPr lang="en-IL" dirty="0"/>
          </a:p>
        </p:txBody>
      </p:sp>
      <p:sp>
        <p:nvSpPr>
          <p:cNvPr id="4" name="מציין מיקום של מספר שקופית 3"/>
          <p:cNvSpPr>
            <a:spLocks noGrp="1"/>
          </p:cNvSpPr>
          <p:nvPr>
            <p:ph type="sldNum" sz="quarter" idx="5"/>
          </p:nvPr>
        </p:nvSpPr>
        <p:spPr/>
        <p:txBody>
          <a:bodyPr/>
          <a:lstStyle/>
          <a:p>
            <a:fld id="{6A0DD501-D0AB-4A16-9D69-25DF2E90871D}" type="slidenum">
              <a:rPr lang="en-IL" smtClean="0"/>
              <a:t>97</a:t>
            </a:fld>
            <a:endParaRPr lang="en-IL" dirty="0"/>
          </a:p>
        </p:txBody>
      </p:sp>
    </p:spTree>
    <p:extLst>
      <p:ext uri="{BB962C8B-B14F-4D97-AF65-F5344CB8AC3E}">
        <p14:creationId xmlns:p14="http://schemas.microsoft.com/office/powerpoint/2010/main" val="3425301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75000" y="1122363"/>
            <a:ext cx="9449991" cy="2387600"/>
          </a:xfrm>
        </p:spPr>
        <p:txBody>
          <a:bodyPr anchor="b"/>
          <a:lstStyle>
            <a:lvl1pPr algn="ctr">
              <a:defRPr sz="6001"/>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75000" y="3602038"/>
            <a:ext cx="9449991" cy="1655762"/>
          </a:xfrm>
        </p:spPr>
        <p:txBody>
          <a:bodyPr/>
          <a:lstStyle>
            <a:lvl1pPr marL="0" indent="0" algn="ctr">
              <a:buNone/>
              <a:defRPr sz="2400"/>
            </a:lvl1pPr>
            <a:lvl2pPr marL="457244" indent="0" algn="ctr">
              <a:buNone/>
              <a:defRPr sz="2001"/>
            </a:lvl2pPr>
            <a:lvl3pPr marL="914487" indent="0" algn="ctr">
              <a:buNone/>
              <a:defRPr sz="1800"/>
            </a:lvl3pPr>
            <a:lvl4pPr marL="1371730" indent="0" algn="ctr">
              <a:buNone/>
              <a:defRPr sz="1600"/>
            </a:lvl4pPr>
            <a:lvl5pPr marL="1828974" indent="0" algn="ctr">
              <a:buNone/>
              <a:defRPr sz="1600"/>
            </a:lvl5pPr>
            <a:lvl6pPr marL="2286218" indent="0" algn="ctr">
              <a:buNone/>
              <a:defRPr sz="1600"/>
            </a:lvl6pPr>
            <a:lvl7pPr marL="2743462" indent="0" algn="ctr">
              <a:buNone/>
              <a:defRPr sz="1600"/>
            </a:lvl7pPr>
            <a:lvl8pPr marL="3200705" indent="0" algn="ctr">
              <a:buNone/>
              <a:defRPr sz="1600"/>
            </a:lvl8pPr>
            <a:lvl9pPr marL="3657948"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1990123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295673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867" y="365125"/>
            <a:ext cx="2716872"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66250" y="365125"/>
            <a:ext cx="7993117"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1772634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1108303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59687" y="1709741"/>
            <a:ext cx="10867490" cy="2852737"/>
          </a:xfrm>
        </p:spPr>
        <p:txBody>
          <a:bodyPr anchor="b"/>
          <a:lstStyle>
            <a:lvl1pPr>
              <a:defRPr sz="6001"/>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59687" y="4589466"/>
            <a:ext cx="10867490" cy="1500187"/>
          </a:xfrm>
        </p:spPr>
        <p:txBody>
          <a:bodyPr/>
          <a:lstStyle>
            <a:lvl1pPr marL="0" indent="0">
              <a:buNone/>
              <a:defRPr sz="2400">
                <a:solidFill>
                  <a:schemeClr val="tx1">
                    <a:tint val="75000"/>
                  </a:schemeClr>
                </a:solidFill>
              </a:defRPr>
            </a:lvl1pPr>
            <a:lvl2pPr marL="457244" indent="0">
              <a:buNone/>
              <a:defRPr sz="2001">
                <a:solidFill>
                  <a:schemeClr val="tx1">
                    <a:tint val="75000"/>
                  </a:schemeClr>
                </a:solidFill>
              </a:defRPr>
            </a:lvl2pPr>
            <a:lvl3pPr marL="914487" indent="0">
              <a:buNone/>
              <a:defRPr sz="1800">
                <a:solidFill>
                  <a:schemeClr val="tx1">
                    <a:tint val="75000"/>
                  </a:schemeClr>
                </a:solidFill>
              </a:defRPr>
            </a:lvl3pPr>
            <a:lvl4pPr marL="1371730" indent="0">
              <a:buNone/>
              <a:defRPr sz="1600">
                <a:solidFill>
                  <a:schemeClr val="tx1">
                    <a:tint val="75000"/>
                  </a:schemeClr>
                </a:solidFill>
              </a:defRPr>
            </a:lvl4pPr>
            <a:lvl5pPr marL="1828974" indent="0">
              <a:buNone/>
              <a:defRPr sz="1600">
                <a:solidFill>
                  <a:schemeClr val="tx1">
                    <a:tint val="75000"/>
                  </a:schemeClr>
                </a:solidFill>
              </a:defRPr>
            </a:lvl5pPr>
            <a:lvl6pPr marL="2286218" indent="0">
              <a:buNone/>
              <a:defRPr sz="1600">
                <a:solidFill>
                  <a:schemeClr val="tx1">
                    <a:tint val="75000"/>
                  </a:schemeClr>
                </a:solidFill>
              </a:defRPr>
            </a:lvl6pPr>
            <a:lvl7pPr marL="2743462" indent="0">
              <a:buNone/>
              <a:defRPr sz="1600">
                <a:solidFill>
                  <a:schemeClr val="tx1">
                    <a:tint val="75000"/>
                  </a:schemeClr>
                </a:solidFill>
              </a:defRPr>
            </a:lvl7pPr>
            <a:lvl8pPr marL="3200705" indent="0">
              <a:buNone/>
              <a:defRPr sz="1600">
                <a:solidFill>
                  <a:schemeClr val="tx1">
                    <a:tint val="75000"/>
                  </a:schemeClr>
                </a:solidFill>
              </a:defRPr>
            </a:lvl8pPr>
            <a:lvl9pPr marL="3657948"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5" name="Footer Placeholder 4"/>
          <p:cNvSpPr>
            <a:spLocks noGrp="1"/>
          </p:cNvSpPr>
          <p:nvPr>
            <p:ph type="ftr" sz="quarter" idx="11"/>
          </p:nvPr>
        </p:nvSpPr>
        <p:spPr/>
        <p:txBody>
          <a:bodyPr/>
          <a:lstStyle/>
          <a:p>
            <a:endParaRPr lang="en-IL" dirty="0"/>
          </a:p>
        </p:txBody>
      </p:sp>
      <p:sp>
        <p:nvSpPr>
          <p:cNvPr id="6" name="Slide Number Placeholder 5"/>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227168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66250" y="1825625"/>
            <a:ext cx="5354995"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378745" y="1825625"/>
            <a:ext cx="5354995"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6" name="Footer Placeholder 5"/>
          <p:cNvSpPr>
            <a:spLocks noGrp="1"/>
          </p:cNvSpPr>
          <p:nvPr>
            <p:ph type="ftr" sz="quarter" idx="11"/>
          </p:nvPr>
        </p:nvSpPr>
        <p:spPr/>
        <p:txBody>
          <a:bodyPr/>
          <a:lstStyle/>
          <a:p>
            <a:endParaRPr lang="en-IL" dirty="0"/>
          </a:p>
        </p:txBody>
      </p:sp>
      <p:sp>
        <p:nvSpPr>
          <p:cNvPr id="7" name="Slide Number Placeholder 6"/>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3420191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67890" y="365128"/>
            <a:ext cx="1086749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7892" y="1681163"/>
            <a:ext cx="5330385" cy="823912"/>
          </a:xfrm>
        </p:spPr>
        <p:txBody>
          <a:bodyPr anchor="b"/>
          <a:lstStyle>
            <a:lvl1pPr marL="0" indent="0">
              <a:buNone/>
              <a:defRPr sz="2400" b="1"/>
            </a:lvl1pPr>
            <a:lvl2pPr marL="457244" indent="0">
              <a:buNone/>
              <a:defRPr sz="2001" b="1"/>
            </a:lvl2pPr>
            <a:lvl3pPr marL="914487" indent="0">
              <a:buNone/>
              <a:defRPr sz="1800" b="1"/>
            </a:lvl3pPr>
            <a:lvl4pPr marL="1371730" indent="0">
              <a:buNone/>
              <a:defRPr sz="1600" b="1"/>
            </a:lvl4pPr>
            <a:lvl5pPr marL="1828974" indent="0">
              <a:buNone/>
              <a:defRPr sz="1600" b="1"/>
            </a:lvl5pPr>
            <a:lvl6pPr marL="2286218" indent="0">
              <a:buNone/>
              <a:defRPr sz="1600" b="1"/>
            </a:lvl6pPr>
            <a:lvl7pPr marL="2743462" indent="0">
              <a:buNone/>
              <a:defRPr sz="1600" b="1"/>
            </a:lvl7pPr>
            <a:lvl8pPr marL="3200705" indent="0">
              <a:buNone/>
              <a:defRPr sz="1600" b="1"/>
            </a:lvl8pPr>
            <a:lvl9pPr marL="3657948"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67892" y="2505075"/>
            <a:ext cx="5330385"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78744" y="1681163"/>
            <a:ext cx="5356636" cy="823912"/>
          </a:xfrm>
        </p:spPr>
        <p:txBody>
          <a:bodyPr anchor="b"/>
          <a:lstStyle>
            <a:lvl1pPr marL="0" indent="0">
              <a:buNone/>
              <a:defRPr sz="2400" b="1"/>
            </a:lvl1pPr>
            <a:lvl2pPr marL="457244" indent="0">
              <a:buNone/>
              <a:defRPr sz="2001" b="1"/>
            </a:lvl2pPr>
            <a:lvl3pPr marL="914487" indent="0">
              <a:buNone/>
              <a:defRPr sz="1800" b="1"/>
            </a:lvl3pPr>
            <a:lvl4pPr marL="1371730" indent="0">
              <a:buNone/>
              <a:defRPr sz="1600" b="1"/>
            </a:lvl4pPr>
            <a:lvl5pPr marL="1828974" indent="0">
              <a:buNone/>
              <a:defRPr sz="1600" b="1"/>
            </a:lvl5pPr>
            <a:lvl6pPr marL="2286218" indent="0">
              <a:buNone/>
              <a:defRPr sz="1600" b="1"/>
            </a:lvl6pPr>
            <a:lvl7pPr marL="2743462" indent="0">
              <a:buNone/>
              <a:defRPr sz="1600" b="1"/>
            </a:lvl7pPr>
            <a:lvl8pPr marL="3200705" indent="0">
              <a:buNone/>
              <a:defRPr sz="1600" b="1"/>
            </a:lvl8pPr>
            <a:lvl9pPr marL="3657948"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378744" y="2505075"/>
            <a:ext cx="5356636"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8" name="Footer Placeholder 7"/>
          <p:cNvSpPr>
            <a:spLocks noGrp="1"/>
          </p:cNvSpPr>
          <p:nvPr>
            <p:ph type="ftr" sz="quarter" idx="11"/>
          </p:nvPr>
        </p:nvSpPr>
        <p:spPr/>
        <p:txBody>
          <a:bodyPr/>
          <a:lstStyle/>
          <a:p>
            <a:endParaRPr lang="en-IL" dirty="0"/>
          </a:p>
        </p:txBody>
      </p:sp>
      <p:sp>
        <p:nvSpPr>
          <p:cNvPr id="9" name="Slide Number Placeholder 8"/>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958895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4" name="Footer Placeholder 3"/>
          <p:cNvSpPr>
            <a:spLocks noGrp="1"/>
          </p:cNvSpPr>
          <p:nvPr>
            <p:ph type="ftr" sz="quarter" idx="11"/>
          </p:nvPr>
        </p:nvSpPr>
        <p:spPr/>
        <p:txBody>
          <a:bodyPr/>
          <a:lstStyle/>
          <a:p>
            <a:endParaRPr lang="en-IL" dirty="0"/>
          </a:p>
        </p:txBody>
      </p:sp>
      <p:sp>
        <p:nvSpPr>
          <p:cNvPr id="5" name="Slide Number Placeholder 4"/>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882339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3" name="Footer Placeholder 2"/>
          <p:cNvSpPr>
            <a:spLocks noGrp="1"/>
          </p:cNvSpPr>
          <p:nvPr>
            <p:ph type="ftr" sz="quarter" idx="11"/>
          </p:nvPr>
        </p:nvSpPr>
        <p:spPr/>
        <p:txBody>
          <a:bodyPr/>
          <a:lstStyle/>
          <a:p>
            <a:endParaRPr lang="en-IL" dirty="0"/>
          </a:p>
        </p:txBody>
      </p:sp>
      <p:sp>
        <p:nvSpPr>
          <p:cNvPr id="4" name="Slide Number Placeholder 3"/>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144589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67891" y="457200"/>
            <a:ext cx="4063824" cy="1600200"/>
          </a:xfrm>
        </p:spPr>
        <p:txBody>
          <a:bodyPr anchor="b"/>
          <a:lstStyle>
            <a:lvl1pPr>
              <a:defRPr sz="3201"/>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356636" y="987428"/>
            <a:ext cx="6378744" cy="4873625"/>
          </a:xfrm>
        </p:spPr>
        <p:txBody>
          <a:bodyPr/>
          <a:lstStyle>
            <a:lvl1pPr>
              <a:defRPr sz="3201"/>
            </a:lvl1pPr>
            <a:lvl2pPr>
              <a:defRPr sz="2800"/>
            </a:lvl2pPr>
            <a:lvl3pPr>
              <a:defRPr sz="2400"/>
            </a:lvl3pPr>
            <a:lvl4pPr>
              <a:defRPr sz="2001"/>
            </a:lvl4pPr>
            <a:lvl5pPr>
              <a:defRPr sz="2001"/>
            </a:lvl5pPr>
            <a:lvl6pPr>
              <a:defRPr sz="2001"/>
            </a:lvl6pPr>
            <a:lvl7pPr>
              <a:defRPr sz="2001"/>
            </a:lvl7pPr>
            <a:lvl8pPr>
              <a:defRPr sz="2001"/>
            </a:lvl8pPr>
            <a:lvl9pPr>
              <a:defRPr sz="2001"/>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67891" y="2057400"/>
            <a:ext cx="4063824" cy="3811588"/>
          </a:xfrm>
        </p:spPr>
        <p:txBody>
          <a:bodyPr/>
          <a:lstStyle>
            <a:lvl1pPr marL="0" indent="0">
              <a:buNone/>
              <a:defRPr sz="1600"/>
            </a:lvl1pPr>
            <a:lvl2pPr marL="457244" indent="0">
              <a:buNone/>
              <a:defRPr sz="1400"/>
            </a:lvl2pPr>
            <a:lvl3pPr marL="914487" indent="0">
              <a:buNone/>
              <a:defRPr sz="1200"/>
            </a:lvl3pPr>
            <a:lvl4pPr marL="1371730" indent="0">
              <a:buNone/>
              <a:defRPr sz="1000"/>
            </a:lvl4pPr>
            <a:lvl5pPr marL="1828974" indent="0">
              <a:buNone/>
              <a:defRPr sz="1000"/>
            </a:lvl5pPr>
            <a:lvl6pPr marL="2286218" indent="0">
              <a:buNone/>
              <a:defRPr sz="1000"/>
            </a:lvl6pPr>
            <a:lvl7pPr marL="2743462" indent="0">
              <a:buNone/>
              <a:defRPr sz="1000"/>
            </a:lvl7pPr>
            <a:lvl8pPr marL="3200705" indent="0">
              <a:buNone/>
              <a:defRPr sz="1000"/>
            </a:lvl8pPr>
            <a:lvl9pPr marL="3657948"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6" name="Footer Placeholder 5"/>
          <p:cNvSpPr>
            <a:spLocks noGrp="1"/>
          </p:cNvSpPr>
          <p:nvPr>
            <p:ph type="ftr" sz="quarter" idx="11"/>
          </p:nvPr>
        </p:nvSpPr>
        <p:spPr/>
        <p:txBody>
          <a:bodyPr/>
          <a:lstStyle/>
          <a:p>
            <a:endParaRPr lang="en-IL" dirty="0"/>
          </a:p>
        </p:txBody>
      </p:sp>
      <p:sp>
        <p:nvSpPr>
          <p:cNvPr id="7" name="Slide Number Placeholder 6"/>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2492502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67891" y="457200"/>
            <a:ext cx="4063824" cy="1600200"/>
          </a:xfrm>
        </p:spPr>
        <p:txBody>
          <a:bodyPr anchor="b"/>
          <a:lstStyle>
            <a:lvl1pPr>
              <a:defRPr sz="3201"/>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356636" y="987428"/>
            <a:ext cx="6378744" cy="4873625"/>
          </a:xfrm>
        </p:spPr>
        <p:txBody>
          <a:bodyPr anchor="t"/>
          <a:lstStyle>
            <a:lvl1pPr marL="0" indent="0">
              <a:buNone/>
              <a:defRPr sz="3201"/>
            </a:lvl1pPr>
            <a:lvl2pPr marL="457244" indent="0">
              <a:buNone/>
              <a:defRPr sz="2800"/>
            </a:lvl2pPr>
            <a:lvl3pPr marL="914487" indent="0">
              <a:buNone/>
              <a:defRPr sz="2400"/>
            </a:lvl3pPr>
            <a:lvl4pPr marL="1371730" indent="0">
              <a:buNone/>
              <a:defRPr sz="2001"/>
            </a:lvl4pPr>
            <a:lvl5pPr marL="1828974" indent="0">
              <a:buNone/>
              <a:defRPr sz="2001"/>
            </a:lvl5pPr>
            <a:lvl6pPr marL="2286218" indent="0">
              <a:buNone/>
              <a:defRPr sz="2001"/>
            </a:lvl6pPr>
            <a:lvl7pPr marL="2743462" indent="0">
              <a:buNone/>
              <a:defRPr sz="2001"/>
            </a:lvl7pPr>
            <a:lvl8pPr marL="3200705" indent="0">
              <a:buNone/>
              <a:defRPr sz="2001"/>
            </a:lvl8pPr>
            <a:lvl9pPr marL="3657948" indent="0">
              <a:buNone/>
              <a:defRPr sz="2001"/>
            </a:lvl9pPr>
          </a:lstStyle>
          <a:p>
            <a:r>
              <a:rPr lang="he-IL" dirty="0"/>
              <a:t>לחץ על הסמל כדי להוסיף תמונה</a:t>
            </a:r>
            <a:endParaRPr lang="en-US" dirty="0"/>
          </a:p>
        </p:txBody>
      </p:sp>
      <p:sp>
        <p:nvSpPr>
          <p:cNvPr id="4" name="Text Placeholder 3"/>
          <p:cNvSpPr>
            <a:spLocks noGrp="1"/>
          </p:cNvSpPr>
          <p:nvPr>
            <p:ph type="body" sz="half" idx="2"/>
          </p:nvPr>
        </p:nvSpPr>
        <p:spPr>
          <a:xfrm>
            <a:off x="867891" y="2057400"/>
            <a:ext cx="4063824" cy="3811588"/>
          </a:xfrm>
        </p:spPr>
        <p:txBody>
          <a:bodyPr/>
          <a:lstStyle>
            <a:lvl1pPr marL="0" indent="0">
              <a:buNone/>
              <a:defRPr sz="1600"/>
            </a:lvl1pPr>
            <a:lvl2pPr marL="457244" indent="0">
              <a:buNone/>
              <a:defRPr sz="1400"/>
            </a:lvl2pPr>
            <a:lvl3pPr marL="914487" indent="0">
              <a:buNone/>
              <a:defRPr sz="1200"/>
            </a:lvl3pPr>
            <a:lvl4pPr marL="1371730" indent="0">
              <a:buNone/>
              <a:defRPr sz="1000"/>
            </a:lvl4pPr>
            <a:lvl5pPr marL="1828974" indent="0">
              <a:buNone/>
              <a:defRPr sz="1000"/>
            </a:lvl5pPr>
            <a:lvl6pPr marL="2286218" indent="0">
              <a:buNone/>
              <a:defRPr sz="1000"/>
            </a:lvl6pPr>
            <a:lvl7pPr marL="2743462" indent="0">
              <a:buNone/>
              <a:defRPr sz="1000"/>
            </a:lvl7pPr>
            <a:lvl8pPr marL="3200705" indent="0">
              <a:buNone/>
              <a:defRPr sz="1000"/>
            </a:lvl8pPr>
            <a:lvl9pPr marL="3657948"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8788FF2-7040-4704-8A1C-4A912C552367}" type="datetimeFigureOut">
              <a:rPr lang="en-IL" smtClean="0"/>
              <a:t>12/02/2025</a:t>
            </a:fld>
            <a:endParaRPr lang="en-IL" dirty="0"/>
          </a:p>
        </p:txBody>
      </p:sp>
      <p:sp>
        <p:nvSpPr>
          <p:cNvPr id="6" name="Footer Placeholder 5"/>
          <p:cNvSpPr>
            <a:spLocks noGrp="1"/>
          </p:cNvSpPr>
          <p:nvPr>
            <p:ph type="ftr" sz="quarter" idx="11"/>
          </p:nvPr>
        </p:nvSpPr>
        <p:spPr/>
        <p:txBody>
          <a:bodyPr/>
          <a:lstStyle/>
          <a:p>
            <a:endParaRPr lang="en-IL" dirty="0"/>
          </a:p>
        </p:txBody>
      </p:sp>
      <p:sp>
        <p:nvSpPr>
          <p:cNvPr id="7" name="Slide Number Placeholder 6"/>
          <p:cNvSpPr>
            <a:spLocks noGrp="1"/>
          </p:cNvSpPr>
          <p:nvPr>
            <p:ph type="sldNum" sz="quarter" idx="12"/>
          </p:nvPr>
        </p:nvSpPr>
        <p:spPr/>
        <p:txBody>
          <a:bodyPr/>
          <a:lstStyle/>
          <a:p>
            <a:fld id="{CA2775CB-CB07-4302-AA74-E798DF003E6F}" type="slidenum">
              <a:rPr lang="en-IL" smtClean="0"/>
              <a:t>‹#›</a:t>
            </a:fld>
            <a:endParaRPr lang="en-IL" dirty="0"/>
          </a:p>
        </p:txBody>
      </p:sp>
    </p:spTree>
    <p:extLst>
      <p:ext uri="{BB962C8B-B14F-4D97-AF65-F5344CB8AC3E}">
        <p14:creationId xmlns:p14="http://schemas.microsoft.com/office/powerpoint/2010/main" val="325485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66249" y="365128"/>
            <a:ext cx="1086749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6249" y="1825625"/>
            <a:ext cx="1086749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66250" y="6356353"/>
            <a:ext cx="28349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88FF2-7040-4704-8A1C-4A912C552367}" type="datetimeFigureOut">
              <a:rPr lang="en-IL" smtClean="0"/>
              <a:t>12/02/2025</a:t>
            </a:fld>
            <a:endParaRPr lang="en-IL" dirty="0"/>
          </a:p>
        </p:txBody>
      </p:sp>
      <p:sp>
        <p:nvSpPr>
          <p:cNvPr id="5" name="Footer Placeholder 4"/>
          <p:cNvSpPr>
            <a:spLocks noGrp="1"/>
          </p:cNvSpPr>
          <p:nvPr>
            <p:ph type="ftr" sz="quarter" idx="3"/>
          </p:nvPr>
        </p:nvSpPr>
        <p:spPr>
          <a:xfrm>
            <a:off x="4173746" y="6356353"/>
            <a:ext cx="425249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dirty="0"/>
          </a:p>
        </p:txBody>
      </p:sp>
      <p:sp>
        <p:nvSpPr>
          <p:cNvPr id="6" name="Slide Number Placeholder 5"/>
          <p:cNvSpPr>
            <a:spLocks noGrp="1"/>
          </p:cNvSpPr>
          <p:nvPr>
            <p:ph type="sldNum" sz="quarter" idx="4"/>
          </p:nvPr>
        </p:nvSpPr>
        <p:spPr>
          <a:xfrm>
            <a:off x="8898743" y="6356353"/>
            <a:ext cx="283499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2775CB-CB07-4302-AA74-E798DF003E6F}" type="slidenum">
              <a:rPr lang="en-IL" smtClean="0"/>
              <a:t>‹#›</a:t>
            </a:fld>
            <a:endParaRPr lang="en-IL" dirty="0"/>
          </a:p>
        </p:txBody>
      </p:sp>
    </p:spTree>
    <p:extLst>
      <p:ext uri="{BB962C8B-B14F-4D97-AF65-F5344CB8AC3E}">
        <p14:creationId xmlns:p14="http://schemas.microsoft.com/office/powerpoint/2010/main" val="1107097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87"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2" indent="-228622" algn="l" defTabSz="91448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66" indent="-228622" algn="l" defTabSz="91448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109" indent="-228622" algn="l" defTabSz="914487" rtl="0" eaLnBrk="1" latinLnBrk="0" hangingPunct="1">
        <a:lnSpc>
          <a:spcPct val="90000"/>
        </a:lnSpc>
        <a:spcBef>
          <a:spcPts val="500"/>
        </a:spcBef>
        <a:buFont typeface="Arial" panose="020B0604020202020204" pitchFamily="34" charset="0"/>
        <a:buChar char="•"/>
        <a:defRPr sz="2001" kern="1200">
          <a:solidFill>
            <a:schemeClr val="tx1"/>
          </a:solidFill>
          <a:latin typeface="+mn-lt"/>
          <a:ea typeface="+mn-ea"/>
          <a:cs typeface="+mn-cs"/>
        </a:defRPr>
      </a:lvl3pPr>
      <a:lvl4pPr marL="1600352"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96"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40"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83"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326"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70" indent="-228622" algn="l" defTabSz="91448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87" rtl="0" eaLnBrk="1" latinLnBrk="0" hangingPunct="1">
        <a:defRPr sz="1800" kern="1200">
          <a:solidFill>
            <a:schemeClr val="tx1"/>
          </a:solidFill>
          <a:latin typeface="+mn-lt"/>
          <a:ea typeface="+mn-ea"/>
          <a:cs typeface="+mn-cs"/>
        </a:defRPr>
      </a:lvl1pPr>
      <a:lvl2pPr marL="457244" algn="l" defTabSz="914487" rtl="0" eaLnBrk="1" latinLnBrk="0" hangingPunct="1">
        <a:defRPr sz="1800" kern="1200">
          <a:solidFill>
            <a:schemeClr val="tx1"/>
          </a:solidFill>
          <a:latin typeface="+mn-lt"/>
          <a:ea typeface="+mn-ea"/>
          <a:cs typeface="+mn-cs"/>
        </a:defRPr>
      </a:lvl2pPr>
      <a:lvl3pPr marL="914487" algn="l" defTabSz="914487" rtl="0" eaLnBrk="1" latinLnBrk="0" hangingPunct="1">
        <a:defRPr sz="1800" kern="1200">
          <a:solidFill>
            <a:schemeClr val="tx1"/>
          </a:solidFill>
          <a:latin typeface="+mn-lt"/>
          <a:ea typeface="+mn-ea"/>
          <a:cs typeface="+mn-cs"/>
        </a:defRPr>
      </a:lvl3pPr>
      <a:lvl4pPr marL="1371730" algn="l" defTabSz="914487" rtl="0" eaLnBrk="1" latinLnBrk="0" hangingPunct="1">
        <a:defRPr sz="1800" kern="1200">
          <a:solidFill>
            <a:schemeClr val="tx1"/>
          </a:solidFill>
          <a:latin typeface="+mn-lt"/>
          <a:ea typeface="+mn-ea"/>
          <a:cs typeface="+mn-cs"/>
        </a:defRPr>
      </a:lvl4pPr>
      <a:lvl5pPr marL="1828974" algn="l" defTabSz="914487" rtl="0" eaLnBrk="1" latinLnBrk="0" hangingPunct="1">
        <a:defRPr sz="1800" kern="1200">
          <a:solidFill>
            <a:schemeClr val="tx1"/>
          </a:solidFill>
          <a:latin typeface="+mn-lt"/>
          <a:ea typeface="+mn-ea"/>
          <a:cs typeface="+mn-cs"/>
        </a:defRPr>
      </a:lvl5pPr>
      <a:lvl6pPr marL="2286218" algn="l" defTabSz="914487" rtl="0" eaLnBrk="1" latinLnBrk="0" hangingPunct="1">
        <a:defRPr sz="1800" kern="1200">
          <a:solidFill>
            <a:schemeClr val="tx1"/>
          </a:solidFill>
          <a:latin typeface="+mn-lt"/>
          <a:ea typeface="+mn-ea"/>
          <a:cs typeface="+mn-cs"/>
        </a:defRPr>
      </a:lvl6pPr>
      <a:lvl7pPr marL="2743462" algn="l" defTabSz="914487" rtl="0" eaLnBrk="1" latinLnBrk="0" hangingPunct="1">
        <a:defRPr sz="1800" kern="1200">
          <a:solidFill>
            <a:schemeClr val="tx1"/>
          </a:solidFill>
          <a:latin typeface="+mn-lt"/>
          <a:ea typeface="+mn-ea"/>
          <a:cs typeface="+mn-cs"/>
        </a:defRPr>
      </a:lvl7pPr>
      <a:lvl8pPr marL="3200705" algn="l" defTabSz="914487" rtl="0" eaLnBrk="1" latinLnBrk="0" hangingPunct="1">
        <a:defRPr sz="1800" kern="1200">
          <a:solidFill>
            <a:schemeClr val="tx1"/>
          </a:solidFill>
          <a:latin typeface="+mn-lt"/>
          <a:ea typeface="+mn-ea"/>
          <a:cs typeface="+mn-cs"/>
        </a:defRPr>
      </a:lvl8pPr>
      <a:lvl9pPr marL="3657948" algn="l" defTabSz="91448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png"/><Relationship Id="rId4" Type="http://schemas.openxmlformats.org/officeDocument/2006/relationships/image" Target="../media/image37.png"/></Relationships>
</file>

<file path=ppt/slides/_rels/slide10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10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10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10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10.png"/></Relationships>
</file>

<file path=ppt/slides/_rels/slide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620.png"/><Relationship Id="rId4" Type="http://schemas.openxmlformats.org/officeDocument/2006/relationships/image" Target="../media/image610.png"/></Relationships>
</file>

<file path=ppt/slides/_rels/slide33.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50.png"/></Relationships>
</file>

<file path=ppt/slides/_rels/slide34.xml.rels><?xml version="1.0" encoding="UTF-8" standalone="yes"?>
<Relationships xmlns="http://schemas.openxmlformats.org/package/2006/relationships"><Relationship Id="rId3" Type="http://schemas.openxmlformats.org/officeDocument/2006/relationships/image" Target="../media/image700.png"/><Relationship Id="rId7" Type="http://schemas.openxmlformats.org/officeDocument/2006/relationships/image" Target="../media/image74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s>
</file>

<file path=ppt/slides/_rels/slide3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780.png"/><Relationship Id="rId4" Type="http://schemas.openxmlformats.org/officeDocument/2006/relationships/image" Target="../media/image770.png"/></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4.xml.rels><?xml version="1.0" encoding="UTF-8" standalone="yes"?>
<Relationships xmlns="http://schemas.openxmlformats.org/package/2006/relationships"><Relationship Id="rId3" Type="http://schemas.openxmlformats.org/officeDocument/2006/relationships/image" Target="../media/image191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0.png"/><Relationship Id="rId4" Type="http://schemas.openxmlformats.org/officeDocument/2006/relationships/image" Target="../media/image9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chart" Target="../charts/chart2.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1130.png"/><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170.png"/><Relationship Id="rId4" Type="http://schemas.openxmlformats.org/officeDocument/2006/relationships/image" Target="../media/image1160.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3.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0.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6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7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5" Type="http://schemas.openxmlformats.org/officeDocument/2006/relationships/image" Target="../media/image158.png"/><Relationship Id="rId4" Type="http://schemas.openxmlformats.org/officeDocument/2006/relationships/image" Target="../media/image1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en.wikipedia.org/wiki/Compton_scattering"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8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8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s>
</file>

<file path=ppt/slides/_rels/slide84.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7.png"/><Relationship Id="rId3" Type="http://schemas.openxmlformats.org/officeDocument/2006/relationships/image" Target="../media/image183.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182.png"/><Relationship Id="rId1" Type="http://schemas.openxmlformats.org/officeDocument/2006/relationships/slideLayout" Target="../slideLayouts/slideLayout7.xml"/><Relationship Id="rId6" Type="http://schemas.openxmlformats.org/officeDocument/2006/relationships/image" Target="../media/image174.png"/><Relationship Id="rId11" Type="http://schemas.openxmlformats.org/officeDocument/2006/relationships/image" Target="../media/image186.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84.png"/><Relationship Id="rId9" Type="http://schemas.openxmlformats.org/officeDocument/2006/relationships/image" Target="../media/image177.png"/></Relationships>
</file>

<file path=ppt/slides/_rels/slide8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8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9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9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xml"/><Relationship Id="rId5" Type="http://schemas.openxmlformats.org/officeDocument/2006/relationships/image" Target="../media/image213.png"/><Relationship Id="rId4" Type="http://schemas.openxmlformats.org/officeDocument/2006/relationships/image" Target="../media/image212.png"/></Relationships>
</file>

<file path=ppt/slides/_rels/slide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9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8.png"/></Relationships>
</file>

<file path=ppt/slides/_rels/slide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s>
</file>

<file path=ppt/slides/_rels/slide9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558C6C93-2B1F-5525-1074-DA67DF7DC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033" y="2032354"/>
            <a:ext cx="5856690" cy="5724186"/>
          </a:xfrm>
          <a:prstGeom prst="rect">
            <a:avLst/>
          </a:prstGeom>
        </p:spPr>
      </p:pic>
      <p:sp>
        <p:nvSpPr>
          <p:cNvPr id="10" name="TextBox 9">
            <a:extLst>
              <a:ext uri="{FF2B5EF4-FFF2-40B4-BE49-F238E27FC236}">
                <a16:creationId xmlns:a16="http://schemas.microsoft.com/office/drawing/2014/main" id="{51572F0F-2BE2-6BC6-4409-693884333F47}"/>
              </a:ext>
            </a:extLst>
          </p:cNvPr>
          <p:cNvSpPr txBox="1"/>
          <p:nvPr/>
        </p:nvSpPr>
        <p:spPr>
          <a:xfrm>
            <a:off x="871385" y="36490"/>
            <a:ext cx="11100675" cy="601255"/>
          </a:xfrm>
          <a:prstGeom prst="rect">
            <a:avLst/>
          </a:prstGeom>
          <a:noFill/>
        </p:spPr>
        <p:txBody>
          <a:bodyPr wrap="square" rtlCol="0">
            <a:spAutoFit/>
          </a:bodyPr>
          <a:lstStyle/>
          <a:p>
            <a:r>
              <a:rPr lang="en-GB" sz="3307" b="1" dirty="0"/>
              <a:t>Examples of 2.5 MeV neutron interaction sequence in LArTPC</a:t>
            </a:r>
            <a:endParaRPr lang="en-IL" sz="3307" b="1"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CC9CDF0-31FC-7CDD-8721-69DA98FF3156}"/>
                  </a:ext>
                </a:extLst>
              </p:cNvPr>
              <p:cNvSpPr txBox="1"/>
              <p:nvPr/>
            </p:nvSpPr>
            <p:spPr>
              <a:xfrm>
                <a:off x="1230470" y="2260995"/>
                <a:ext cx="3681560" cy="1618905"/>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enters the detector, scatters elastically multiple times and exits the detector.</a:t>
                </a:r>
                <a:endParaRPr lang="en-IL" sz="2480" dirty="0">
                  <a:solidFill>
                    <a:schemeClr val="bg1"/>
                  </a:solidFill>
                </a:endParaRPr>
              </a:p>
            </p:txBody>
          </p:sp>
        </mc:Choice>
        <mc:Fallback xmlns="">
          <p:sp>
            <p:nvSpPr>
              <p:cNvPr id="13" name="TextBox 12">
                <a:extLst>
                  <a:ext uri="{FF2B5EF4-FFF2-40B4-BE49-F238E27FC236}">
                    <a16:creationId xmlns:a16="http://schemas.microsoft.com/office/drawing/2014/main" id="{DCC9CDF0-31FC-7CDD-8721-69DA98FF3156}"/>
                  </a:ext>
                </a:extLst>
              </p:cNvPr>
              <p:cNvSpPr txBox="1">
                <a:spLocks noRot="1" noChangeAspect="1" noMove="1" noResize="1" noEditPoints="1" noAdjustHandles="1" noChangeArrowheads="1" noChangeShapeType="1" noTextEdit="1"/>
              </p:cNvSpPr>
              <p:nvPr/>
            </p:nvSpPr>
            <p:spPr>
              <a:xfrm>
                <a:off x="1230470" y="2260995"/>
                <a:ext cx="3681560" cy="1618905"/>
              </a:xfrm>
              <a:prstGeom prst="rect">
                <a:avLst/>
              </a:prstGeom>
              <a:blipFill>
                <a:blip r:embed="rId4"/>
                <a:stretch>
                  <a:fillRect l="-2815" t="-3019" r="-3146" b="-8302"/>
                </a:stretch>
              </a:blipFill>
            </p:spPr>
            <p:txBody>
              <a:bodyPr/>
              <a:lstStyle/>
              <a:p>
                <a:r>
                  <a:rPr lang="en-IL">
                    <a:noFill/>
                  </a:rPr>
                  <a:t> </a:t>
                </a:r>
              </a:p>
            </p:txBody>
          </p:sp>
        </mc:Fallback>
      </mc:AlternateContent>
      <p:pic>
        <p:nvPicPr>
          <p:cNvPr id="15" name="Picture 14" descr="Chart&#10;&#10;Description automatically generated with medium confidence">
            <a:extLst>
              <a:ext uri="{FF2B5EF4-FFF2-40B4-BE49-F238E27FC236}">
                <a16:creationId xmlns:a16="http://schemas.microsoft.com/office/drawing/2014/main" id="{AE4F7561-15D3-E8B0-5383-051F34CEF3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598" y="1058207"/>
            <a:ext cx="5888770" cy="5914544"/>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60330B-DCFC-CD14-F1F3-7716875606E4}"/>
                  </a:ext>
                </a:extLst>
              </p:cNvPr>
              <p:cNvSpPr txBox="1"/>
              <p:nvPr/>
            </p:nvSpPr>
            <p:spPr>
              <a:xfrm>
                <a:off x="7273891" y="2132661"/>
                <a:ext cx="4196186" cy="855619"/>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captured on Ar and performs </a:t>
                </a:r>
                <a:r>
                  <a:rPr lang="en-GB" sz="2480" baseline="30000" dirty="0">
                    <a:solidFill>
                      <a:schemeClr val="bg1"/>
                    </a:solidFill>
                  </a:rPr>
                  <a:t>40</a:t>
                </a:r>
                <a:r>
                  <a:rPr lang="en-GB" sz="2480" dirty="0">
                    <a:solidFill>
                      <a:schemeClr val="bg1"/>
                    </a:solidFill>
                  </a:rPr>
                  <a:t>Ar(n,n’)</a:t>
                </a:r>
                <a:r>
                  <a:rPr lang="en-GB" sz="2480" baseline="30000" dirty="0">
                    <a:solidFill>
                      <a:schemeClr val="bg1"/>
                    </a:solidFill>
                  </a:rPr>
                  <a:t>40</a:t>
                </a:r>
                <a:r>
                  <a:rPr lang="en-GB" sz="2480" dirty="0">
                    <a:solidFill>
                      <a:schemeClr val="bg1"/>
                    </a:solidFill>
                  </a:rPr>
                  <a:t>Ar process.</a:t>
                </a:r>
                <a:endParaRPr lang="en-IL" sz="2480" dirty="0">
                  <a:solidFill>
                    <a:schemeClr val="bg1"/>
                  </a:solidFill>
                </a:endParaRPr>
              </a:p>
            </p:txBody>
          </p:sp>
        </mc:Choice>
        <mc:Fallback xmlns="">
          <p:sp>
            <p:nvSpPr>
              <p:cNvPr id="16" name="TextBox 15">
                <a:extLst>
                  <a:ext uri="{FF2B5EF4-FFF2-40B4-BE49-F238E27FC236}">
                    <a16:creationId xmlns:a16="http://schemas.microsoft.com/office/drawing/2014/main" id="{3560330B-DCFC-CD14-F1F3-7716875606E4}"/>
                  </a:ext>
                </a:extLst>
              </p:cNvPr>
              <p:cNvSpPr txBox="1">
                <a:spLocks noRot="1" noChangeAspect="1" noMove="1" noResize="1" noEditPoints="1" noAdjustHandles="1" noChangeArrowheads="1" noChangeShapeType="1" noTextEdit="1"/>
              </p:cNvSpPr>
              <p:nvPr/>
            </p:nvSpPr>
            <p:spPr>
              <a:xfrm>
                <a:off x="7273891" y="2132661"/>
                <a:ext cx="4196186" cy="855619"/>
              </a:xfrm>
              <a:prstGeom prst="rect">
                <a:avLst/>
              </a:prstGeom>
              <a:blipFill>
                <a:blip r:embed="rId6"/>
                <a:stretch>
                  <a:fillRect l="-871" t="-5714" r="-2903" b="-16429"/>
                </a:stretch>
              </a:blipFill>
            </p:spPr>
            <p:txBody>
              <a:bodyPr/>
              <a:lstStyle/>
              <a:p>
                <a:r>
                  <a:rPr lang="en-IL">
                    <a:noFill/>
                  </a:rPr>
                  <a:t> </a:t>
                </a:r>
              </a:p>
            </p:txBody>
          </p:sp>
        </mc:Fallback>
      </mc:AlternateContent>
      <p:sp>
        <p:nvSpPr>
          <p:cNvPr id="23" name="TextBox 22">
            <a:extLst>
              <a:ext uri="{FF2B5EF4-FFF2-40B4-BE49-F238E27FC236}">
                <a16:creationId xmlns:a16="http://schemas.microsoft.com/office/drawing/2014/main" id="{DA5D9B82-62E8-8507-15E4-2C031DBC390F}"/>
              </a:ext>
            </a:extLst>
          </p:cNvPr>
          <p:cNvSpPr txBox="1"/>
          <p:nvPr/>
        </p:nvSpPr>
        <p:spPr>
          <a:xfrm>
            <a:off x="7176142" y="3862392"/>
            <a:ext cx="2264060" cy="378565"/>
          </a:xfrm>
          <a:prstGeom prst="rect">
            <a:avLst/>
          </a:prstGeom>
          <a:noFill/>
        </p:spPr>
        <p:txBody>
          <a:bodyPr wrap="square" rtlCol="0">
            <a:spAutoFit/>
          </a:bodyPr>
          <a:lstStyle/>
          <a:p>
            <a:r>
              <a:rPr lang="en-GB" sz="1860" baseline="30000" dirty="0">
                <a:solidFill>
                  <a:schemeClr val="bg1"/>
                </a:solidFill>
              </a:rPr>
              <a:t>40</a:t>
            </a:r>
            <a:r>
              <a:rPr lang="en-GB" sz="1860" dirty="0">
                <a:solidFill>
                  <a:schemeClr val="bg1"/>
                </a:solidFill>
              </a:rPr>
              <a:t>Ar(n,n’)</a:t>
            </a:r>
            <a:r>
              <a:rPr lang="en-GB" sz="1860" baseline="30000" dirty="0">
                <a:solidFill>
                  <a:schemeClr val="bg1"/>
                </a:solidFill>
              </a:rPr>
              <a:t>40</a:t>
            </a:r>
            <a:r>
              <a:rPr lang="en-GB" sz="1860" dirty="0">
                <a:solidFill>
                  <a:schemeClr val="bg1"/>
                </a:solidFill>
              </a:rPr>
              <a:t>Ar vertex</a:t>
            </a:r>
            <a:endParaRPr lang="en-IL" sz="1860" dirty="0">
              <a:solidFill>
                <a:schemeClr val="bg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7B5131-84CB-8091-256A-6F3EE3CC3DF1}"/>
                  </a:ext>
                </a:extLst>
              </p:cNvPr>
              <p:cNvSpPr txBox="1"/>
              <p:nvPr/>
            </p:nvSpPr>
            <p:spPr>
              <a:xfrm>
                <a:off x="6313308" y="3423449"/>
                <a:ext cx="1093650" cy="473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80" i="1">
                          <a:solidFill>
                            <a:schemeClr val="bg1"/>
                          </a:solidFill>
                          <a:latin typeface="Cambria Math" panose="02040503050406030204" pitchFamily="18" charset="0"/>
                        </a:rPr>
                        <m:t>𝛾</m:t>
                      </m:r>
                    </m:oMath>
                  </m:oMathPara>
                </a14:m>
                <a:endParaRPr lang="en-IL" sz="2480" dirty="0">
                  <a:solidFill>
                    <a:schemeClr val="bg1"/>
                  </a:solidFill>
                </a:endParaRPr>
              </a:p>
            </p:txBody>
          </p:sp>
        </mc:Choice>
        <mc:Fallback xmlns="">
          <p:sp>
            <p:nvSpPr>
              <p:cNvPr id="5" name="TextBox 4">
                <a:extLst>
                  <a:ext uri="{FF2B5EF4-FFF2-40B4-BE49-F238E27FC236}">
                    <a16:creationId xmlns:a16="http://schemas.microsoft.com/office/drawing/2014/main" id="{987B5131-84CB-8091-256A-6F3EE3CC3DF1}"/>
                  </a:ext>
                </a:extLst>
              </p:cNvPr>
              <p:cNvSpPr txBox="1">
                <a:spLocks noRot="1" noChangeAspect="1" noMove="1" noResize="1" noEditPoints="1" noAdjustHandles="1" noChangeArrowheads="1" noChangeShapeType="1" noTextEdit="1"/>
              </p:cNvSpPr>
              <p:nvPr/>
            </p:nvSpPr>
            <p:spPr>
              <a:xfrm>
                <a:off x="6313308" y="3423449"/>
                <a:ext cx="1093650" cy="473976"/>
              </a:xfrm>
              <a:prstGeom prst="rect">
                <a:avLst/>
              </a:prstGeom>
              <a:blipFill>
                <a:blip r:embed="rId7"/>
                <a:stretch>
                  <a:fillRect b="-909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BB5C24-97AC-06A3-D39E-F21AABE265FD}"/>
                  </a:ext>
                </a:extLst>
              </p:cNvPr>
              <p:cNvSpPr txBox="1"/>
              <p:nvPr/>
            </p:nvSpPr>
            <p:spPr>
              <a:xfrm>
                <a:off x="6803704" y="3993402"/>
                <a:ext cx="372443" cy="381643"/>
              </a:xfrm>
              <a:prstGeom prst="rect">
                <a:avLst/>
              </a:prstGeom>
              <a:noFill/>
            </p:spPr>
            <p:txBody>
              <a:bodyPr wrap="square" lIns="0" tIns="0" rIns="0" bIns="0" rtlCol="0">
                <a:spAutoFit/>
              </a:bodyPr>
              <a:lstStyle/>
              <a:p>
                <a14:m>
                  <m:oMath xmlns:m="http://schemas.openxmlformats.org/officeDocument/2006/math">
                    <m:r>
                      <a:rPr lang="en-GB" sz="2480" i="1">
                        <a:solidFill>
                          <a:schemeClr val="bg1"/>
                        </a:solidFill>
                        <a:latin typeface="Cambria Math" panose="02040503050406030204" pitchFamily="18" charset="0"/>
                      </a:rPr>
                      <m:t>𝑛</m:t>
                    </m:r>
                  </m:oMath>
                </a14:m>
                <a:r>
                  <a:rPr lang="en-GB" sz="2480" dirty="0">
                    <a:solidFill>
                      <a:schemeClr val="bg1"/>
                    </a:solidFill>
                  </a:rPr>
                  <a:t>’</a:t>
                </a:r>
                <a:endParaRPr lang="en-IL" sz="2480" dirty="0">
                  <a:solidFill>
                    <a:schemeClr val="bg1"/>
                  </a:solidFill>
                </a:endParaRPr>
              </a:p>
            </p:txBody>
          </p:sp>
        </mc:Choice>
        <mc:Fallback xmlns="">
          <p:sp>
            <p:nvSpPr>
              <p:cNvPr id="6" name="TextBox 5">
                <a:extLst>
                  <a:ext uri="{FF2B5EF4-FFF2-40B4-BE49-F238E27FC236}">
                    <a16:creationId xmlns:a16="http://schemas.microsoft.com/office/drawing/2014/main" id="{FABB5C24-97AC-06A3-D39E-F21AABE265FD}"/>
                  </a:ext>
                </a:extLst>
              </p:cNvPr>
              <p:cNvSpPr txBox="1">
                <a:spLocks noRot="1" noChangeAspect="1" noMove="1" noResize="1" noEditPoints="1" noAdjustHandles="1" noChangeArrowheads="1" noChangeShapeType="1" noTextEdit="1"/>
              </p:cNvSpPr>
              <p:nvPr/>
            </p:nvSpPr>
            <p:spPr>
              <a:xfrm>
                <a:off x="6803704" y="3993402"/>
                <a:ext cx="372443" cy="381643"/>
              </a:xfrm>
              <a:prstGeom prst="rect">
                <a:avLst/>
              </a:prstGeom>
              <a:blipFill>
                <a:blip r:embed="rId8"/>
                <a:stretch>
                  <a:fillRect l="-21311" t="-23810" r="-24590" b="-5079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80ECDB6-6A08-BE40-9AF9-001E127D75C1}"/>
                  </a:ext>
                </a:extLst>
              </p:cNvPr>
              <p:cNvSpPr txBox="1"/>
              <p:nvPr/>
            </p:nvSpPr>
            <p:spPr>
              <a:xfrm>
                <a:off x="6292275" y="4004513"/>
                <a:ext cx="260328" cy="381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80" i="1">
                          <a:solidFill>
                            <a:schemeClr val="bg1"/>
                          </a:solidFill>
                          <a:latin typeface="Cambria Math" panose="02040503050406030204" pitchFamily="18" charset="0"/>
                        </a:rPr>
                        <m:t>𝑛</m:t>
                      </m:r>
                    </m:oMath>
                  </m:oMathPara>
                </a14:m>
                <a:endParaRPr lang="en-IL" sz="2480" dirty="0">
                  <a:solidFill>
                    <a:schemeClr val="bg1"/>
                  </a:solidFill>
                </a:endParaRPr>
              </a:p>
            </p:txBody>
          </p:sp>
        </mc:Choice>
        <mc:Fallback xmlns="">
          <p:sp>
            <p:nvSpPr>
              <p:cNvPr id="8" name="TextBox 7">
                <a:extLst>
                  <a:ext uri="{FF2B5EF4-FFF2-40B4-BE49-F238E27FC236}">
                    <a16:creationId xmlns:a16="http://schemas.microsoft.com/office/drawing/2014/main" id="{280ECDB6-6A08-BE40-9AF9-001E127D75C1}"/>
                  </a:ext>
                </a:extLst>
              </p:cNvPr>
              <p:cNvSpPr txBox="1">
                <a:spLocks noRot="1" noChangeAspect="1" noMove="1" noResize="1" noEditPoints="1" noAdjustHandles="1" noChangeArrowheads="1" noChangeShapeType="1" noTextEdit="1"/>
              </p:cNvSpPr>
              <p:nvPr/>
            </p:nvSpPr>
            <p:spPr>
              <a:xfrm>
                <a:off x="6292275" y="4004513"/>
                <a:ext cx="260328" cy="381643"/>
              </a:xfrm>
              <a:prstGeom prst="rect">
                <a:avLst/>
              </a:prstGeom>
              <a:blipFill>
                <a:blip r:embed="rId9"/>
                <a:stretch>
                  <a:fillRect l="-16279" r="-13953"/>
                </a:stretch>
              </a:blipFill>
            </p:spPr>
            <p:txBody>
              <a:bodyPr/>
              <a:lstStyle/>
              <a:p>
                <a:r>
                  <a:rPr lang="en-IL">
                    <a:noFill/>
                  </a:rPr>
                  <a:t> </a:t>
                </a:r>
              </a:p>
            </p:txBody>
          </p:sp>
        </mc:Fallback>
      </mc:AlternateContent>
      <p:sp>
        <p:nvSpPr>
          <p:cNvPr id="11" name="Oval 10">
            <a:extLst>
              <a:ext uri="{FF2B5EF4-FFF2-40B4-BE49-F238E27FC236}">
                <a16:creationId xmlns:a16="http://schemas.microsoft.com/office/drawing/2014/main" id="{6B9AAE30-D35E-65AB-0D1F-69AAC394871F}"/>
              </a:ext>
            </a:extLst>
          </p:cNvPr>
          <p:cNvSpPr/>
          <p:nvPr/>
        </p:nvSpPr>
        <p:spPr>
          <a:xfrm flipH="1">
            <a:off x="7056336" y="3900147"/>
            <a:ext cx="146258" cy="2066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860" dirty="0"/>
          </a:p>
        </p:txBody>
      </p:sp>
      <p:cxnSp>
        <p:nvCxnSpPr>
          <p:cNvPr id="3" name="מחבר חץ ישר 2">
            <a:extLst>
              <a:ext uri="{FF2B5EF4-FFF2-40B4-BE49-F238E27FC236}">
                <a16:creationId xmlns:a16="http://schemas.microsoft.com/office/drawing/2014/main" id="{E88987CA-462E-9A26-528B-25C4A6B27E6C}"/>
              </a:ext>
            </a:extLst>
          </p:cNvPr>
          <p:cNvCxnSpPr/>
          <p:nvPr/>
        </p:nvCxnSpPr>
        <p:spPr>
          <a:xfrm>
            <a:off x="698906" y="6608528"/>
            <a:ext cx="649687"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תיבת טקסט 3">
            <a:extLst>
              <a:ext uri="{FF2B5EF4-FFF2-40B4-BE49-F238E27FC236}">
                <a16:creationId xmlns:a16="http://schemas.microsoft.com/office/drawing/2014/main" id="{75924B7A-016F-1D2A-6A26-7CCB321E5DD7}"/>
              </a:ext>
            </a:extLst>
          </p:cNvPr>
          <p:cNvSpPr txBox="1"/>
          <p:nvPr/>
        </p:nvSpPr>
        <p:spPr>
          <a:xfrm>
            <a:off x="698907" y="6591056"/>
            <a:ext cx="856405" cy="378565"/>
          </a:xfrm>
          <a:prstGeom prst="rect">
            <a:avLst/>
          </a:prstGeom>
          <a:noFill/>
        </p:spPr>
        <p:txBody>
          <a:bodyPr wrap="square" rtlCol="0">
            <a:spAutoFit/>
          </a:bodyPr>
          <a:lstStyle/>
          <a:p>
            <a:r>
              <a:rPr lang="en-GB" sz="1860" dirty="0">
                <a:solidFill>
                  <a:schemeClr val="bg1"/>
                </a:solidFill>
              </a:rPr>
              <a:t>10 cm</a:t>
            </a:r>
            <a:endParaRPr lang="en-IL" sz="1860" dirty="0">
              <a:solidFill>
                <a:schemeClr val="bg1"/>
              </a:solidFill>
            </a:endParaRPr>
          </a:p>
        </p:txBody>
      </p:sp>
      <p:sp>
        <p:nvSpPr>
          <p:cNvPr id="9" name="תיבת טקסט 8">
            <a:extLst>
              <a:ext uri="{FF2B5EF4-FFF2-40B4-BE49-F238E27FC236}">
                <a16:creationId xmlns:a16="http://schemas.microsoft.com/office/drawing/2014/main" id="{C285869C-C394-A041-8BDF-4B32A9686977}"/>
              </a:ext>
            </a:extLst>
          </p:cNvPr>
          <p:cNvSpPr txBox="1"/>
          <p:nvPr/>
        </p:nvSpPr>
        <p:spPr>
          <a:xfrm rot="5400000">
            <a:off x="-28424" y="5991045"/>
            <a:ext cx="856405" cy="378565"/>
          </a:xfrm>
          <a:prstGeom prst="rect">
            <a:avLst/>
          </a:prstGeom>
          <a:noFill/>
        </p:spPr>
        <p:txBody>
          <a:bodyPr wrap="square" rtlCol="0">
            <a:spAutoFit/>
          </a:bodyPr>
          <a:lstStyle/>
          <a:p>
            <a:r>
              <a:rPr lang="en-GB" sz="1860" dirty="0">
                <a:solidFill>
                  <a:schemeClr val="bg1"/>
                </a:solidFill>
              </a:rPr>
              <a:t>10 cm</a:t>
            </a:r>
            <a:endParaRPr lang="en-IL" sz="1860" dirty="0">
              <a:solidFill>
                <a:schemeClr val="bg1"/>
              </a:solidFill>
            </a:endParaRPr>
          </a:p>
        </p:txBody>
      </p:sp>
      <p:cxnSp>
        <p:nvCxnSpPr>
          <p:cNvPr id="12" name="מחבר חץ ישר 11">
            <a:extLst>
              <a:ext uri="{FF2B5EF4-FFF2-40B4-BE49-F238E27FC236}">
                <a16:creationId xmlns:a16="http://schemas.microsoft.com/office/drawing/2014/main" id="{EADC8AEA-889B-1C1C-E945-1EF62910FC2B}"/>
              </a:ext>
            </a:extLst>
          </p:cNvPr>
          <p:cNvCxnSpPr>
            <a:cxnSpLocks/>
          </p:cNvCxnSpPr>
          <p:nvPr/>
        </p:nvCxnSpPr>
        <p:spPr>
          <a:xfrm rot="5400000">
            <a:off x="265780" y="6144751"/>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מחבר חץ ישר 13">
            <a:extLst>
              <a:ext uri="{FF2B5EF4-FFF2-40B4-BE49-F238E27FC236}">
                <a16:creationId xmlns:a16="http://schemas.microsoft.com/office/drawing/2014/main" id="{8E31DE9B-30BA-0553-69A8-BE501805E4F4}"/>
              </a:ext>
            </a:extLst>
          </p:cNvPr>
          <p:cNvCxnSpPr>
            <a:cxnSpLocks/>
          </p:cNvCxnSpPr>
          <p:nvPr/>
        </p:nvCxnSpPr>
        <p:spPr>
          <a:xfrm rot="5400000">
            <a:off x="6227759" y="6144752"/>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תיבת טקסט 16">
            <a:extLst>
              <a:ext uri="{FF2B5EF4-FFF2-40B4-BE49-F238E27FC236}">
                <a16:creationId xmlns:a16="http://schemas.microsoft.com/office/drawing/2014/main" id="{D7C9CAF8-21AE-16DC-5175-423BE0AFFCF3}"/>
              </a:ext>
            </a:extLst>
          </p:cNvPr>
          <p:cNvSpPr txBox="1"/>
          <p:nvPr/>
        </p:nvSpPr>
        <p:spPr>
          <a:xfrm>
            <a:off x="7040672" y="6591056"/>
            <a:ext cx="856405" cy="378565"/>
          </a:xfrm>
          <a:prstGeom prst="rect">
            <a:avLst/>
          </a:prstGeom>
          <a:noFill/>
        </p:spPr>
        <p:txBody>
          <a:bodyPr wrap="square" rtlCol="0">
            <a:spAutoFit/>
          </a:bodyPr>
          <a:lstStyle/>
          <a:p>
            <a:r>
              <a:rPr lang="en-GB" sz="1860" dirty="0">
                <a:solidFill>
                  <a:schemeClr val="bg1"/>
                </a:solidFill>
              </a:rPr>
              <a:t>10 cm</a:t>
            </a:r>
            <a:endParaRPr lang="en-IL" sz="1860" dirty="0">
              <a:solidFill>
                <a:schemeClr val="bg1"/>
              </a:solidFill>
            </a:endParaRPr>
          </a:p>
        </p:txBody>
      </p:sp>
      <p:sp>
        <p:nvSpPr>
          <p:cNvPr id="18" name="תיבת טקסט 17">
            <a:extLst>
              <a:ext uri="{FF2B5EF4-FFF2-40B4-BE49-F238E27FC236}">
                <a16:creationId xmlns:a16="http://schemas.microsoft.com/office/drawing/2014/main" id="{A05A0564-530B-6B3A-5C7C-94AFBB63B8AD}"/>
              </a:ext>
            </a:extLst>
          </p:cNvPr>
          <p:cNvSpPr txBox="1"/>
          <p:nvPr/>
        </p:nvSpPr>
        <p:spPr>
          <a:xfrm rot="5400000">
            <a:off x="5949085" y="6058827"/>
            <a:ext cx="856405" cy="378565"/>
          </a:xfrm>
          <a:prstGeom prst="rect">
            <a:avLst/>
          </a:prstGeom>
          <a:noFill/>
        </p:spPr>
        <p:txBody>
          <a:bodyPr wrap="square" rtlCol="0">
            <a:spAutoFit/>
          </a:bodyPr>
          <a:lstStyle/>
          <a:p>
            <a:r>
              <a:rPr lang="en-GB" sz="1860" dirty="0">
                <a:solidFill>
                  <a:schemeClr val="bg1"/>
                </a:solidFill>
              </a:rPr>
              <a:t>10 cm</a:t>
            </a:r>
            <a:endParaRPr lang="en-IL" sz="1860" dirty="0">
              <a:solidFill>
                <a:schemeClr val="bg1"/>
              </a:solidFill>
            </a:endParaRPr>
          </a:p>
        </p:txBody>
      </p:sp>
      <p:cxnSp>
        <p:nvCxnSpPr>
          <p:cNvPr id="19" name="מחבר חץ ישר 18">
            <a:extLst>
              <a:ext uri="{FF2B5EF4-FFF2-40B4-BE49-F238E27FC236}">
                <a16:creationId xmlns:a16="http://schemas.microsoft.com/office/drawing/2014/main" id="{BAAE5DD2-F425-1FE3-DC82-1690C388CEF5}"/>
              </a:ext>
            </a:extLst>
          </p:cNvPr>
          <p:cNvCxnSpPr>
            <a:cxnSpLocks/>
          </p:cNvCxnSpPr>
          <p:nvPr/>
        </p:nvCxnSpPr>
        <p:spPr>
          <a:xfrm>
            <a:off x="7068801" y="6591055"/>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91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05B7253-2989-8749-F962-599FA916DBAA}"/>
              </a:ext>
            </a:extLst>
          </p:cNvPr>
          <p:cNvPicPr>
            <a:picLocks noChangeAspect="1"/>
          </p:cNvPicPr>
          <p:nvPr/>
        </p:nvPicPr>
        <p:blipFill>
          <a:blip r:embed="rId2"/>
          <a:stretch>
            <a:fillRect/>
          </a:stretch>
        </p:blipFill>
        <p:spPr>
          <a:xfrm>
            <a:off x="16965" y="213360"/>
            <a:ext cx="12461260" cy="6485823"/>
          </a:xfrm>
          <a:prstGeom prst="rect">
            <a:avLst/>
          </a:prstGeom>
        </p:spPr>
      </p:pic>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15028026-C10B-1E7D-D0FE-5D36599BA464}"/>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10" name="תיבת טקסט 9">
                <a:extLst>
                  <a:ext uri="{FF2B5EF4-FFF2-40B4-BE49-F238E27FC236}">
                    <a16:creationId xmlns:a16="http://schemas.microsoft.com/office/drawing/2014/main" id="{15028026-C10B-1E7D-D0FE-5D36599BA464}"/>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700BE231-F522-84C7-214B-E480D33F0EA4}"/>
                  </a:ext>
                </a:extLst>
              </p:cNvPr>
              <p:cNvSpPr txBox="1"/>
              <p:nvPr/>
            </p:nvSpPr>
            <p:spPr>
              <a:xfrm>
                <a:off x="2478702" y="2306597"/>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12" name="תיבת טקסט 11">
                <a:extLst>
                  <a:ext uri="{FF2B5EF4-FFF2-40B4-BE49-F238E27FC236}">
                    <a16:creationId xmlns:a16="http://schemas.microsoft.com/office/drawing/2014/main" id="{700BE231-F522-84C7-214B-E480D33F0EA4}"/>
                  </a:ext>
                </a:extLst>
              </p:cNvPr>
              <p:cNvSpPr txBox="1">
                <a:spLocks noRot="1" noChangeAspect="1" noMove="1" noResize="1" noEditPoints="1" noAdjustHandles="1" noChangeArrowheads="1" noChangeShapeType="1" noTextEdit="1"/>
              </p:cNvSpPr>
              <p:nvPr/>
            </p:nvSpPr>
            <p:spPr>
              <a:xfrm>
                <a:off x="2478702" y="2306597"/>
                <a:ext cx="841951" cy="369332"/>
              </a:xfrm>
              <a:prstGeom prst="rect">
                <a:avLst/>
              </a:prstGeom>
              <a:blipFill>
                <a:blip r:embed="rId4"/>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E2F4AC6B-A3D6-6035-9B7C-E639368D52F7}"/>
                  </a:ext>
                </a:extLst>
              </p:cNvPr>
              <p:cNvSpPr txBox="1"/>
              <p:nvPr/>
            </p:nvSpPr>
            <p:spPr>
              <a:xfrm>
                <a:off x="6299994" y="2665923"/>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13" name="תיבת טקסט 12">
                <a:extLst>
                  <a:ext uri="{FF2B5EF4-FFF2-40B4-BE49-F238E27FC236}">
                    <a16:creationId xmlns:a16="http://schemas.microsoft.com/office/drawing/2014/main" id="{E2F4AC6B-A3D6-6035-9B7C-E639368D52F7}"/>
                  </a:ext>
                </a:extLst>
              </p:cNvPr>
              <p:cNvSpPr txBox="1">
                <a:spLocks noRot="1" noChangeAspect="1" noMove="1" noResize="1" noEditPoints="1" noAdjustHandles="1" noChangeArrowheads="1" noChangeShapeType="1" noTextEdit="1"/>
              </p:cNvSpPr>
              <p:nvPr/>
            </p:nvSpPr>
            <p:spPr>
              <a:xfrm>
                <a:off x="6299994" y="2665923"/>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655204C2-AC6A-7593-2E2C-8A22AE524273}"/>
                  </a:ext>
                </a:extLst>
              </p:cNvPr>
              <p:cNvSpPr txBox="1"/>
              <p:nvPr/>
            </p:nvSpPr>
            <p:spPr>
              <a:xfrm>
                <a:off x="3574441" y="1772651"/>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14" name="תיבת טקסט 13">
                <a:extLst>
                  <a:ext uri="{FF2B5EF4-FFF2-40B4-BE49-F238E27FC236}">
                    <a16:creationId xmlns:a16="http://schemas.microsoft.com/office/drawing/2014/main" id="{655204C2-AC6A-7593-2E2C-8A22AE524273}"/>
                  </a:ext>
                </a:extLst>
              </p:cNvPr>
              <p:cNvSpPr txBox="1">
                <a:spLocks noRot="1" noChangeAspect="1" noMove="1" noResize="1" noEditPoints="1" noAdjustHandles="1" noChangeArrowheads="1" noChangeShapeType="1" noTextEdit="1"/>
              </p:cNvSpPr>
              <p:nvPr/>
            </p:nvSpPr>
            <p:spPr>
              <a:xfrm>
                <a:off x="3574441" y="1772651"/>
                <a:ext cx="1074562" cy="369332"/>
              </a:xfrm>
              <a:prstGeom prst="rect">
                <a:avLst/>
              </a:prstGeom>
              <a:blipFill>
                <a:blip r:embed="rId6"/>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113F5D57-9ED2-F640-57EB-5C35BBB92E7A}"/>
                  </a:ext>
                </a:extLst>
              </p:cNvPr>
              <p:cNvSpPr txBox="1"/>
              <p:nvPr/>
            </p:nvSpPr>
            <p:spPr>
              <a:xfrm>
                <a:off x="1641020" y="1667922"/>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FFC000"/>
                          </a:solidFill>
                          <a:latin typeface="Cambria Math" panose="02040503050406030204" pitchFamily="18" charset="0"/>
                        </a:rPr>
                        <m:t>𝟏𝟒𝟐𝟖</m:t>
                      </m:r>
                      <m:r>
                        <a:rPr lang="en-GB" b="1" i="1" dirty="0" smtClean="0">
                          <a:solidFill>
                            <a:srgbClr val="FFC000"/>
                          </a:solidFill>
                          <a:latin typeface="Cambria Math" panose="02040503050406030204" pitchFamily="18" charset="0"/>
                        </a:rPr>
                        <m:t>𝑺𝒊</m:t>
                      </m:r>
                    </m:oMath>
                  </m:oMathPara>
                </a14:m>
                <a:endParaRPr lang="en-IL" b="1" baseline="-25000" dirty="0">
                  <a:solidFill>
                    <a:srgbClr val="FFC000"/>
                  </a:solidFill>
                </a:endParaRPr>
              </a:p>
            </p:txBody>
          </p:sp>
        </mc:Choice>
        <mc:Fallback xmlns="">
          <p:sp>
            <p:nvSpPr>
              <p:cNvPr id="15" name="תיבת טקסט 14">
                <a:extLst>
                  <a:ext uri="{FF2B5EF4-FFF2-40B4-BE49-F238E27FC236}">
                    <a16:creationId xmlns:a16="http://schemas.microsoft.com/office/drawing/2014/main" id="{113F5D57-9ED2-F640-57EB-5C35BBB92E7A}"/>
                  </a:ext>
                </a:extLst>
              </p:cNvPr>
              <p:cNvSpPr txBox="1">
                <a:spLocks noRot="1" noChangeAspect="1" noMove="1" noResize="1" noEditPoints="1" noAdjustHandles="1" noChangeArrowheads="1" noChangeShapeType="1" noTextEdit="1"/>
              </p:cNvSpPr>
              <p:nvPr/>
            </p:nvSpPr>
            <p:spPr>
              <a:xfrm>
                <a:off x="1641020" y="1667922"/>
                <a:ext cx="1074562" cy="369332"/>
              </a:xfrm>
              <a:prstGeom prst="rect">
                <a:avLst/>
              </a:prstGeom>
              <a:blipFill>
                <a:blip r:embed="rId7"/>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4562583E-A0F5-C7FF-821E-2546CE36C4D9}"/>
                  </a:ext>
                </a:extLst>
              </p:cNvPr>
              <p:cNvSpPr txBox="1"/>
              <p:nvPr/>
            </p:nvSpPr>
            <p:spPr>
              <a:xfrm>
                <a:off x="4456871" y="4795766"/>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7030A0"/>
                          </a:solidFill>
                          <a:latin typeface="Cambria Math" panose="02040503050406030204" pitchFamily="18" charset="0"/>
                        </a:rPr>
                        <m:t>𝟏𝟖</m:t>
                      </m:r>
                      <m:r>
                        <a:rPr lang="en-GB" b="1" i="1" baseline="30000" dirty="0" smtClean="0">
                          <a:solidFill>
                            <a:srgbClr val="7030A0"/>
                          </a:solidFill>
                          <a:latin typeface="Cambria Math" panose="02040503050406030204" pitchFamily="18" charset="0"/>
                        </a:rPr>
                        <m:t>𝟒𝟎</m:t>
                      </m:r>
                      <m:r>
                        <a:rPr lang="en-GB" b="1" i="1" dirty="0" smtClean="0">
                          <a:solidFill>
                            <a:srgbClr val="7030A0"/>
                          </a:solidFill>
                          <a:latin typeface="Cambria Math" panose="02040503050406030204" pitchFamily="18" charset="0"/>
                        </a:rPr>
                        <m:t>𝑨𝒓</m:t>
                      </m:r>
                    </m:oMath>
                  </m:oMathPara>
                </a14:m>
                <a:endParaRPr lang="en-IL" b="1" baseline="-25000" dirty="0">
                  <a:solidFill>
                    <a:srgbClr val="FFC000"/>
                  </a:solidFill>
                </a:endParaRPr>
              </a:p>
            </p:txBody>
          </p:sp>
        </mc:Choice>
        <mc:Fallback xmlns="">
          <p:sp>
            <p:nvSpPr>
              <p:cNvPr id="16" name="תיבת טקסט 15">
                <a:extLst>
                  <a:ext uri="{FF2B5EF4-FFF2-40B4-BE49-F238E27FC236}">
                    <a16:creationId xmlns:a16="http://schemas.microsoft.com/office/drawing/2014/main" id="{4562583E-A0F5-C7FF-821E-2546CE36C4D9}"/>
                  </a:ext>
                </a:extLst>
              </p:cNvPr>
              <p:cNvSpPr txBox="1">
                <a:spLocks noRot="1" noChangeAspect="1" noMove="1" noResize="1" noEditPoints="1" noAdjustHandles="1" noChangeArrowheads="1" noChangeShapeType="1" noTextEdit="1"/>
              </p:cNvSpPr>
              <p:nvPr/>
            </p:nvSpPr>
            <p:spPr>
              <a:xfrm>
                <a:off x="4456871" y="4795766"/>
                <a:ext cx="1074562" cy="369332"/>
              </a:xfrm>
              <a:prstGeom prst="rect">
                <a:avLst/>
              </a:prstGeom>
              <a:blipFill>
                <a:blip r:embed="rId8"/>
                <a:stretch>
                  <a:fillRect b="-1667"/>
                </a:stretch>
              </a:blipFill>
            </p:spPr>
            <p:txBody>
              <a:bodyPr/>
              <a:lstStyle/>
              <a:p>
                <a:r>
                  <a:rPr lang="en-IL">
                    <a:noFill/>
                  </a:rPr>
                  <a:t> </a:t>
                </a:r>
              </a:p>
            </p:txBody>
          </p:sp>
        </mc:Fallback>
      </mc:AlternateContent>
    </p:spTree>
    <p:extLst>
      <p:ext uri="{BB962C8B-B14F-4D97-AF65-F5344CB8AC3E}">
        <p14:creationId xmlns:p14="http://schemas.microsoft.com/office/powerpoint/2010/main" val="22551968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7C745189-9F2D-808F-DB6B-C42D526A218B}"/>
              </a:ext>
            </a:extLst>
          </p:cNvPr>
          <p:cNvPicPr>
            <a:picLocks noChangeAspect="1"/>
          </p:cNvPicPr>
          <p:nvPr/>
        </p:nvPicPr>
        <p:blipFill>
          <a:blip r:embed="rId2"/>
          <a:stretch>
            <a:fillRect/>
          </a:stretch>
        </p:blipFill>
        <p:spPr>
          <a:xfrm>
            <a:off x="170208" y="200004"/>
            <a:ext cx="5377892" cy="3692685"/>
          </a:xfrm>
          <a:prstGeom prst="rect">
            <a:avLst/>
          </a:prstGeom>
        </p:spPr>
      </p:pic>
      <p:pic>
        <p:nvPicPr>
          <p:cNvPr id="4" name="תמונה 3">
            <a:extLst>
              <a:ext uri="{FF2B5EF4-FFF2-40B4-BE49-F238E27FC236}">
                <a16:creationId xmlns:a16="http://schemas.microsoft.com/office/drawing/2014/main" id="{4635DFBD-BA6E-F07D-B57B-7CA7DE6E8C7D}"/>
              </a:ext>
            </a:extLst>
          </p:cNvPr>
          <p:cNvPicPr>
            <a:picLocks noChangeAspect="1"/>
          </p:cNvPicPr>
          <p:nvPr/>
        </p:nvPicPr>
        <p:blipFill>
          <a:blip r:embed="rId3"/>
          <a:stretch>
            <a:fillRect/>
          </a:stretch>
        </p:blipFill>
        <p:spPr>
          <a:xfrm>
            <a:off x="5884507" y="84950"/>
            <a:ext cx="6546123" cy="3692685"/>
          </a:xfrm>
          <a:prstGeom prst="rect">
            <a:avLst/>
          </a:prstGeom>
        </p:spPr>
      </p:pic>
      <p:pic>
        <p:nvPicPr>
          <p:cNvPr id="6" name="תמונה 5">
            <a:extLst>
              <a:ext uri="{FF2B5EF4-FFF2-40B4-BE49-F238E27FC236}">
                <a16:creationId xmlns:a16="http://schemas.microsoft.com/office/drawing/2014/main" id="{339C0375-38B5-0A13-08B6-A56B6716C647}"/>
              </a:ext>
            </a:extLst>
          </p:cNvPr>
          <p:cNvPicPr>
            <a:picLocks noChangeAspect="1"/>
          </p:cNvPicPr>
          <p:nvPr/>
        </p:nvPicPr>
        <p:blipFill>
          <a:blip r:embed="rId4"/>
          <a:stretch>
            <a:fillRect/>
          </a:stretch>
        </p:blipFill>
        <p:spPr>
          <a:xfrm>
            <a:off x="6533620" y="3889060"/>
            <a:ext cx="5986269" cy="2968940"/>
          </a:xfrm>
          <a:prstGeom prst="rect">
            <a:avLst/>
          </a:prstGeom>
        </p:spPr>
      </p:pic>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B41C3098-08C5-A36B-AAD3-7AEA317B5635}"/>
                  </a:ext>
                </a:extLst>
              </p:cNvPr>
              <p:cNvSpPr txBox="1"/>
              <p:nvPr/>
            </p:nvSpPr>
            <p:spPr>
              <a:xfrm>
                <a:off x="4332482" y="3590767"/>
                <a:ext cx="2431235" cy="623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𝑦</m:t>
                          </m:r>
                        </m:sub>
                      </m:sSub>
                      <m:r>
                        <a:rPr lang="en-GB" sz="3200" b="0" i="0" smtClean="0">
                          <a:latin typeface="Cambria Math" panose="02040503050406030204" pitchFamily="18" charset="0"/>
                        </a:rPr>
                        <m:t>=</m:t>
                      </m:r>
                      <m:r>
                        <a:rPr lang="en-GB" sz="3200" b="0" i="0" smtClean="0">
                          <a:latin typeface="Cambria Math" panose="02040503050406030204" pitchFamily="18" charset="0"/>
                        </a:rPr>
                        <m:t>3</m:t>
                      </m:r>
                      <m:r>
                        <a:rPr lang="en-GB" sz="3200" b="0" i="0" smtClean="0">
                          <a:latin typeface="Cambria Math" panose="02040503050406030204" pitchFamily="18" charset="0"/>
                        </a:rPr>
                        <m:t>.</m:t>
                      </m:r>
                      <m:r>
                        <a:rPr lang="en-GB" sz="3200" b="0" i="0" smtClean="0">
                          <a:latin typeface="Cambria Math" panose="02040503050406030204" pitchFamily="18" charset="0"/>
                        </a:rPr>
                        <m:t>75</m:t>
                      </m:r>
                    </m:oMath>
                  </m:oMathPara>
                </a14:m>
                <a:endParaRPr lang="en-GB" sz="3200" b="0" dirty="0"/>
              </a:p>
            </p:txBody>
          </p:sp>
        </mc:Choice>
        <mc:Fallback xmlns="">
          <p:sp>
            <p:nvSpPr>
              <p:cNvPr id="2" name="תיבת טקסט 1">
                <a:extLst>
                  <a:ext uri="{FF2B5EF4-FFF2-40B4-BE49-F238E27FC236}">
                    <a16:creationId xmlns:a16="http://schemas.microsoft.com/office/drawing/2014/main" id="{B41C3098-08C5-A36B-AAD3-7AEA317B5635}"/>
                  </a:ext>
                </a:extLst>
              </p:cNvPr>
              <p:cNvSpPr txBox="1">
                <a:spLocks noRot="1" noChangeAspect="1" noMove="1" noResize="1" noEditPoints="1" noAdjustHandles="1" noChangeArrowheads="1" noChangeShapeType="1" noTextEdit="1"/>
              </p:cNvSpPr>
              <p:nvPr/>
            </p:nvSpPr>
            <p:spPr>
              <a:xfrm>
                <a:off x="4332482" y="3590767"/>
                <a:ext cx="2431235" cy="623632"/>
              </a:xfrm>
              <a:prstGeom prst="rect">
                <a:avLst/>
              </a:prstGeom>
              <a:blipFill>
                <a:blip r:embed="rId5"/>
                <a:stretch>
                  <a:fillRect/>
                </a:stretch>
              </a:blipFill>
            </p:spPr>
            <p:txBody>
              <a:bodyPr/>
              <a:lstStyle/>
              <a:p>
                <a:r>
                  <a:rPr lang="en-IL">
                    <a:noFill/>
                  </a:rPr>
                  <a:t> </a:t>
                </a:r>
              </a:p>
            </p:txBody>
          </p:sp>
        </mc:Fallback>
      </mc:AlternateContent>
      <p:sp>
        <p:nvSpPr>
          <p:cNvPr id="11" name="תיבת טקסט 10">
            <a:extLst>
              <a:ext uri="{FF2B5EF4-FFF2-40B4-BE49-F238E27FC236}">
                <a16:creationId xmlns:a16="http://schemas.microsoft.com/office/drawing/2014/main" id="{06A76654-C5B6-C274-9280-0C3B43050D7A}"/>
              </a:ext>
            </a:extLst>
          </p:cNvPr>
          <p:cNvSpPr txBox="1"/>
          <p:nvPr/>
        </p:nvSpPr>
        <p:spPr>
          <a:xfrm>
            <a:off x="234420" y="4360771"/>
            <a:ext cx="6299200" cy="1477328"/>
          </a:xfrm>
          <a:prstGeom prst="rect">
            <a:avLst/>
          </a:prstGeom>
          <a:noFill/>
        </p:spPr>
        <p:txBody>
          <a:bodyPr wrap="square">
            <a:spAutoFit/>
          </a:bodyPr>
          <a:lstStyle/>
          <a:p>
            <a:r>
              <a:rPr lang="en-IL" dirty="0"/>
              <a:t>best $L_{eff}$ =  0.3333333333333333  +  0.052425608670233326  -  0.031079547480697623</a:t>
            </a:r>
          </a:p>
          <a:p>
            <a:r>
              <a:rPr lang="en-IL" dirty="0"/>
              <a:t>best R =  3.1818181818181817  +  0.07985671281855733  -  0.06807418440338073</a:t>
            </a:r>
          </a:p>
          <a:p>
            <a:r>
              <a:rPr lang="en-IL" dirty="0"/>
              <a:t>min chi square =  19.941905530066908</a:t>
            </a:r>
          </a:p>
        </p:txBody>
      </p:sp>
    </p:spTree>
    <p:extLst>
      <p:ext uri="{BB962C8B-B14F-4D97-AF65-F5344CB8AC3E}">
        <p14:creationId xmlns:p14="http://schemas.microsoft.com/office/powerpoint/2010/main" val="27018098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65CCFD60-C080-E0FC-57FC-592BC63D5F8B}"/>
              </a:ext>
            </a:extLst>
          </p:cNvPr>
          <p:cNvPicPr>
            <a:picLocks noChangeAspect="1"/>
          </p:cNvPicPr>
          <p:nvPr/>
        </p:nvPicPr>
        <p:blipFill>
          <a:blip r:embed="rId2"/>
          <a:stretch>
            <a:fillRect/>
          </a:stretch>
        </p:blipFill>
        <p:spPr>
          <a:xfrm>
            <a:off x="327057" y="76028"/>
            <a:ext cx="5354515" cy="3652692"/>
          </a:xfrm>
          <a:prstGeom prst="rect">
            <a:avLst/>
          </a:prstGeom>
        </p:spPr>
      </p:pic>
      <p:pic>
        <p:nvPicPr>
          <p:cNvPr id="4" name="תמונה 3">
            <a:extLst>
              <a:ext uri="{FF2B5EF4-FFF2-40B4-BE49-F238E27FC236}">
                <a16:creationId xmlns:a16="http://schemas.microsoft.com/office/drawing/2014/main" id="{82F9A73A-2F29-3DE7-AB6D-F6AD4FAEA5FA}"/>
              </a:ext>
            </a:extLst>
          </p:cNvPr>
          <p:cNvPicPr>
            <a:picLocks noChangeAspect="1"/>
          </p:cNvPicPr>
          <p:nvPr/>
        </p:nvPicPr>
        <p:blipFill>
          <a:blip r:embed="rId3"/>
          <a:stretch>
            <a:fillRect/>
          </a:stretch>
        </p:blipFill>
        <p:spPr>
          <a:xfrm>
            <a:off x="5757450" y="0"/>
            <a:ext cx="6842538" cy="3846397"/>
          </a:xfrm>
          <a:prstGeom prst="rect">
            <a:avLst/>
          </a:prstGeom>
        </p:spPr>
      </p:pic>
      <p:pic>
        <p:nvPicPr>
          <p:cNvPr id="12" name="תמונה 11">
            <a:extLst>
              <a:ext uri="{FF2B5EF4-FFF2-40B4-BE49-F238E27FC236}">
                <a16:creationId xmlns:a16="http://schemas.microsoft.com/office/drawing/2014/main" id="{1EF32886-ED87-0488-CA5B-62F575EBDD46}"/>
              </a:ext>
            </a:extLst>
          </p:cNvPr>
          <p:cNvPicPr>
            <a:picLocks noChangeAspect="1"/>
          </p:cNvPicPr>
          <p:nvPr/>
        </p:nvPicPr>
        <p:blipFill>
          <a:blip r:embed="rId4"/>
          <a:stretch>
            <a:fillRect/>
          </a:stretch>
        </p:blipFill>
        <p:spPr>
          <a:xfrm>
            <a:off x="6360954" y="3749411"/>
            <a:ext cx="6151289" cy="3079254"/>
          </a:xfrm>
          <a:prstGeom prst="rect">
            <a:avLst/>
          </a:prstGeom>
        </p:spPr>
      </p:pic>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FF414F27-2D85-2839-0F9A-C360ECD15CE9}"/>
                  </a:ext>
                </a:extLst>
              </p:cNvPr>
              <p:cNvSpPr txBox="1"/>
              <p:nvPr/>
            </p:nvSpPr>
            <p:spPr>
              <a:xfrm>
                <a:off x="4225153" y="3607171"/>
                <a:ext cx="2431235" cy="623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𝑦</m:t>
                          </m:r>
                        </m:sub>
                      </m:sSub>
                      <m:r>
                        <a:rPr lang="en-GB" sz="3200" b="0" i="0" smtClean="0">
                          <a:latin typeface="Cambria Math" panose="02040503050406030204" pitchFamily="18" charset="0"/>
                        </a:rPr>
                        <m:t>=3.75</m:t>
                      </m:r>
                    </m:oMath>
                  </m:oMathPara>
                </a14:m>
                <a:endParaRPr lang="en-GB" sz="3200" b="0" dirty="0"/>
              </a:p>
            </p:txBody>
          </p:sp>
        </mc:Choice>
        <mc:Fallback xmlns="">
          <p:sp>
            <p:nvSpPr>
              <p:cNvPr id="2" name="תיבת טקסט 1">
                <a:extLst>
                  <a:ext uri="{FF2B5EF4-FFF2-40B4-BE49-F238E27FC236}">
                    <a16:creationId xmlns:a16="http://schemas.microsoft.com/office/drawing/2014/main" id="{FF414F27-2D85-2839-0F9A-C360ECD15CE9}"/>
                  </a:ext>
                </a:extLst>
              </p:cNvPr>
              <p:cNvSpPr txBox="1">
                <a:spLocks noRot="1" noChangeAspect="1" noMove="1" noResize="1" noEditPoints="1" noAdjustHandles="1" noChangeArrowheads="1" noChangeShapeType="1" noTextEdit="1"/>
              </p:cNvSpPr>
              <p:nvPr/>
            </p:nvSpPr>
            <p:spPr>
              <a:xfrm>
                <a:off x="4225153" y="3607171"/>
                <a:ext cx="2431235" cy="623632"/>
              </a:xfrm>
              <a:prstGeom prst="rect">
                <a:avLst/>
              </a:prstGeom>
              <a:blipFill>
                <a:blip r:embed="rId5"/>
                <a:stretch>
                  <a:fillRect/>
                </a:stretch>
              </a:blipFill>
            </p:spPr>
            <p:txBody>
              <a:bodyPr/>
              <a:lstStyle/>
              <a:p>
                <a:r>
                  <a:rPr lang="en-IL">
                    <a:noFill/>
                  </a:rPr>
                  <a:t> </a:t>
                </a:r>
              </a:p>
            </p:txBody>
          </p:sp>
        </mc:Fallback>
      </mc:AlternateContent>
      <p:sp>
        <p:nvSpPr>
          <p:cNvPr id="14" name="תיבת טקסט 13">
            <a:extLst>
              <a:ext uri="{FF2B5EF4-FFF2-40B4-BE49-F238E27FC236}">
                <a16:creationId xmlns:a16="http://schemas.microsoft.com/office/drawing/2014/main" id="{B123414B-CBDD-7504-38A7-6A551DC26147}"/>
              </a:ext>
            </a:extLst>
          </p:cNvPr>
          <p:cNvSpPr txBox="1"/>
          <p:nvPr/>
        </p:nvSpPr>
        <p:spPr>
          <a:xfrm>
            <a:off x="138814" y="4373043"/>
            <a:ext cx="6299200" cy="1477328"/>
          </a:xfrm>
          <a:prstGeom prst="rect">
            <a:avLst/>
          </a:prstGeom>
          <a:noFill/>
        </p:spPr>
        <p:txBody>
          <a:bodyPr wrap="square">
            <a:spAutoFit/>
          </a:bodyPr>
          <a:lstStyle/>
          <a:p>
            <a:r>
              <a:rPr lang="en-IL" dirty="0"/>
              <a:t>best $L_{eff}$ =  0.3414141414141414  +  0.05203922766723607  -  0.05514820817406231</a:t>
            </a:r>
          </a:p>
          <a:p>
            <a:r>
              <a:rPr lang="en-IL" dirty="0"/>
              <a:t>best R =  3.666666666666667  +  0.18910804118193747  -  0.08184188769930431</a:t>
            </a:r>
          </a:p>
          <a:p>
            <a:r>
              <a:rPr lang="en-IL" dirty="0"/>
              <a:t>min chi square =  11.81445114678306</a:t>
            </a:r>
          </a:p>
        </p:txBody>
      </p:sp>
    </p:spTree>
    <p:extLst>
      <p:ext uri="{BB962C8B-B14F-4D97-AF65-F5344CB8AC3E}">
        <p14:creationId xmlns:p14="http://schemas.microsoft.com/office/powerpoint/2010/main" val="40861932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201FB5E-6C5E-F258-2E58-BAD336507D9D}"/>
              </a:ext>
            </a:extLst>
          </p:cNvPr>
          <p:cNvPicPr>
            <a:picLocks noChangeAspect="1"/>
          </p:cNvPicPr>
          <p:nvPr/>
        </p:nvPicPr>
        <p:blipFill>
          <a:blip r:embed="rId2"/>
          <a:stretch>
            <a:fillRect/>
          </a:stretch>
        </p:blipFill>
        <p:spPr>
          <a:xfrm>
            <a:off x="291498" y="108497"/>
            <a:ext cx="5120565" cy="3589743"/>
          </a:xfrm>
          <a:prstGeom prst="rect">
            <a:avLst/>
          </a:prstGeom>
        </p:spPr>
      </p:pic>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A02E75F5-3392-DE59-A0E2-B99D0F8CB8F4}"/>
                  </a:ext>
                </a:extLst>
              </p:cNvPr>
              <p:cNvSpPr txBox="1"/>
              <p:nvPr/>
            </p:nvSpPr>
            <p:spPr>
              <a:xfrm>
                <a:off x="4296849" y="3747658"/>
                <a:ext cx="2431235" cy="623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𝑦</m:t>
                          </m:r>
                        </m:sub>
                      </m:sSub>
                      <m:r>
                        <a:rPr lang="en-GB" sz="3200" b="0" i="0" smtClean="0">
                          <a:latin typeface="Cambria Math" panose="02040503050406030204" pitchFamily="18" charset="0"/>
                        </a:rPr>
                        <m:t>=3.75</m:t>
                      </m:r>
                    </m:oMath>
                  </m:oMathPara>
                </a14:m>
                <a:endParaRPr lang="en-GB" sz="3200" b="0" dirty="0"/>
              </a:p>
            </p:txBody>
          </p:sp>
        </mc:Choice>
        <mc:Fallback xmlns="">
          <p:sp>
            <p:nvSpPr>
              <p:cNvPr id="6" name="תיבת טקסט 5">
                <a:extLst>
                  <a:ext uri="{FF2B5EF4-FFF2-40B4-BE49-F238E27FC236}">
                    <a16:creationId xmlns:a16="http://schemas.microsoft.com/office/drawing/2014/main" id="{A02E75F5-3392-DE59-A0E2-B99D0F8CB8F4}"/>
                  </a:ext>
                </a:extLst>
              </p:cNvPr>
              <p:cNvSpPr txBox="1">
                <a:spLocks noRot="1" noChangeAspect="1" noMove="1" noResize="1" noEditPoints="1" noAdjustHandles="1" noChangeArrowheads="1" noChangeShapeType="1" noTextEdit="1"/>
              </p:cNvSpPr>
              <p:nvPr/>
            </p:nvSpPr>
            <p:spPr>
              <a:xfrm>
                <a:off x="4296849" y="3747658"/>
                <a:ext cx="2431235" cy="623632"/>
              </a:xfrm>
              <a:prstGeom prst="rect">
                <a:avLst/>
              </a:prstGeom>
              <a:blipFill>
                <a:blip r:embed="rId3"/>
                <a:stretch>
                  <a:fillRect/>
                </a:stretch>
              </a:blipFill>
            </p:spPr>
            <p:txBody>
              <a:bodyPr/>
              <a:lstStyle/>
              <a:p>
                <a:r>
                  <a:rPr lang="en-IL">
                    <a:noFill/>
                  </a:rPr>
                  <a:t> </a:t>
                </a:r>
              </a:p>
            </p:txBody>
          </p:sp>
        </mc:Fallback>
      </mc:AlternateContent>
      <p:pic>
        <p:nvPicPr>
          <p:cNvPr id="3" name="תמונה 2">
            <a:extLst>
              <a:ext uri="{FF2B5EF4-FFF2-40B4-BE49-F238E27FC236}">
                <a16:creationId xmlns:a16="http://schemas.microsoft.com/office/drawing/2014/main" id="{56B85EAC-BF83-4C7B-98CF-1B567CCECEA9}"/>
              </a:ext>
            </a:extLst>
          </p:cNvPr>
          <p:cNvPicPr>
            <a:picLocks noChangeAspect="1"/>
          </p:cNvPicPr>
          <p:nvPr/>
        </p:nvPicPr>
        <p:blipFill>
          <a:blip r:embed="rId4"/>
          <a:stretch>
            <a:fillRect/>
          </a:stretch>
        </p:blipFill>
        <p:spPr>
          <a:xfrm>
            <a:off x="5608319" y="9658"/>
            <a:ext cx="6801257" cy="3787419"/>
          </a:xfrm>
          <a:prstGeom prst="rect">
            <a:avLst/>
          </a:prstGeom>
        </p:spPr>
      </p:pic>
      <p:pic>
        <p:nvPicPr>
          <p:cNvPr id="11" name="תמונה 10">
            <a:extLst>
              <a:ext uri="{FF2B5EF4-FFF2-40B4-BE49-F238E27FC236}">
                <a16:creationId xmlns:a16="http://schemas.microsoft.com/office/drawing/2014/main" id="{6B4B22AA-BF9B-1E60-8BB9-404BE4F28869}"/>
              </a:ext>
            </a:extLst>
          </p:cNvPr>
          <p:cNvPicPr>
            <a:picLocks noChangeAspect="1"/>
          </p:cNvPicPr>
          <p:nvPr/>
        </p:nvPicPr>
        <p:blipFill>
          <a:blip r:embed="rId5"/>
          <a:stretch>
            <a:fillRect/>
          </a:stretch>
        </p:blipFill>
        <p:spPr>
          <a:xfrm>
            <a:off x="6883069" y="3980459"/>
            <a:ext cx="5682349" cy="2867883"/>
          </a:xfrm>
          <a:prstGeom prst="rect">
            <a:avLst/>
          </a:prstGeom>
        </p:spPr>
      </p:pic>
      <p:sp>
        <p:nvSpPr>
          <p:cNvPr id="14" name="תיבת טקסט 13">
            <a:extLst>
              <a:ext uri="{FF2B5EF4-FFF2-40B4-BE49-F238E27FC236}">
                <a16:creationId xmlns:a16="http://schemas.microsoft.com/office/drawing/2014/main" id="{C73DA42E-972D-474C-3488-4F19A3F658A8}"/>
              </a:ext>
            </a:extLst>
          </p:cNvPr>
          <p:cNvSpPr txBox="1"/>
          <p:nvPr/>
        </p:nvSpPr>
        <p:spPr>
          <a:xfrm>
            <a:off x="34570" y="4420709"/>
            <a:ext cx="6417030" cy="1477328"/>
          </a:xfrm>
          <a:prstGeom prst="rect">
            <a:avLst/>
          </a:prstGeom>
          <a:noFill/>
        </p:spPr>
        <p:txBody>
          <a:bodyPr wrap="square">
            <a:spAutoFit/>
          </a:bodyPr>
          <a:lstStyle/>
          <a:p>
            <a:r>
              <a:rPr lang="en-IL" dirty="0"/>
              <a:t>best $L_{eff}$ =  0.32323232323232326  +  0.06847845981941222  -  0.03721995250950373</a:t>
            </a:r>
          </a:p>
          <a:p>
            <a:r>
              <a:rPr lang="en-IL" dirty="0"/>
              <a:t>best R =  4.696969696969697  +  0.09108838884394369  -  0.3052807962427986</a:t>
            </a:r>
          </a:p>
          <a:p>
            <a:r>
              <a:rPr lang="en-IL" dirty="0"/>
              <a:t>min chi square =  1.4330374470225684</a:t>
            </a:r>
          </a:p>
        </p:txBody>
      </p:sp>
    </p:spTree>
    <p:extLst>
      <p:ext uri="{BB962C8B-B14F-4D97-AF65-F5344CB8AC3E}">
        <p14:creationId xmlns:p14="http://schemas.microsoft.com/office/powerpoint/2010/main" val="27033493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01FF4AD8-F432-A143-53B7-93B1FF22FB80}"/>
              </a:ext>
            </a:extLst>
          </p:cNvPr>
          <p:cNvPicPr>
            <a:picLocks noChangeAspect="1"/>
          </p:cNvPicPr>
          <p:nvPr/>
        </p:nvPicPr>
        <p:blipFill>
          <a:blip r:embed="rId2"/>
          <a:stretch>
            <a:fillRect/>
          </a:stretch>
        </p:blipFill>
        <p:spPr>
          <a:xfrm>
            <a:off x="56618" y="243840"/>
            <a:ext cx="12486752" cy="6370320"/>
          </a:xfrm>
          <a:prstGeom prst="rect">
            <a:avLst/>
          </a:prstGeom>
        </p:spPr>
      </p:pic>
    </p:spTree>
    <p:extLst>
      <p:ext uri="{BB962C8B-B14F-4D97-AF65-F5344CB8AC3E}">
        <p14:creationId xmlns:p14="http://schemas.microsoft.com/office/powerpoint/2010/main" val="355514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E0D568AE-00BE-9C74-F6F9-3437806F9550}"/>
              </a:ext>
            </a:extLst>
          </p:cNvPr>
          <p:cNvPicPr>
            <a:picLocks noChangeAspect="1"/>
          </p:cNvPicPr>
          <p:nvPr/>
        </p:nvPicPr>
        <p:blipFill>
          <a:blip r:embed="rId2"/>
          <a:stretch>
            <a:fillRect/>
          </a:stretch>
        </p:blipFill>
        <p:spPr>
          <a:xfrm>
            <a:off x="20497" y="90202"/>
            <a:ext cx="12579491" cy="6666733"/>
          </a:xfrm>
          <a:prstGeom prst="rect">
            <a:avLst/>
          </a:prstGeom>
        </p:spPr>
      </p:pic>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F1A95E2E-41E6-47BB-950A-E9AC9B22EC86}"/>
                  </a:ext>
                </a:extLst>
              </p:cNvPr>
              <p:cNvSpPr txBox="1"/>
              <p:nvPr/>
            </p:nvSpPr>
            <p:spPr>
              <a:xfrm>
                <a:off x="4283616" y="1496500"/>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14" name="תיבת טקסט 13">
                <a:extLst>
                  <a:ext uri="{FF2B5EF4-FFF2-40B4-BE49-F238E27FC236}">
                    <a16:creationId xmlns:a16="http://schemas.microsoft.com/office/drawing/2014/main" id="{F1A95E2E-41E6-47BB-950A-E9AC9B22EC86}"/>
                  </a:ext>
                </a:extLst>
              </p:cNvPr>
              <p:cNvSpPr txBox="1">
                <a:spLocks noRot="1" noChangeAspect="1" noMove="1" noResize="1" noEditPoints="1" noAdjustHandles="1" noChangeArrowheads="1" noChangeShapeType="1" noTextEdit="1"/>
              </p:cNvSpPr>
              <p:nvPr/>
            </p:nvSpPr>
            <p:spPr>
              <a:xfrm>
                <a:off x="4283616" y="1496500"/>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D2AA86A1-F44E-8186-B49C-7A6D05E9483E}"/>
                  </a:ext>
                </a:extLst>
              </p:cNvPr>
              <p:cNvSpPr txBox="1"/>
              <p:nvPr/>
            </p:nvSpPr>
            <p:spPr>
              <a:xfrm>
                <a:off x="2425673" y="2875002"/>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15" name="תיבת טקסט 14">
                <a:extLst>
                  <a:ext uri="{FF2B5EF4-FFF2-40B4-BE49-F238E27FC236}">
                    <a16:creationId xmlns:a16="http://schemas.microsoft.com/office/drawing/2014/main" id="{D2AA86A1-F44E-8186-B49C-7A6D05E9483E}"/>
                  </a:ext>
                </a:extLst>
              </p:cNvPr>
              <p:cNvSpPr txBox="1">
                <a:spLocks noRot="1" noChangeAspect="1" noMove="1" noResize="1" noEditPoints="1" noAdjustHandles="1" noChangeArrowheads="1" noChangeShapeType="1" noTextEdit="1"/>
              </p:cNvSpPr>
              <p:nvPr/>
            </p:nvSpPr>
            <p:spPr>
              <a:xfrm>
                <a:off x="2425673" y="2875002"/>
                <a:ext cx="841951" cy="369332"/>
              </a:xfrm>
              <a:prstGeom prst="rect">
                <a:avLst/>
              </a:prstGeom>
              <a:blipFill>
                <a:blip r:embed="rId4"/>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9E6F79F2-6010-A633-9F5B-76DBC0B8AA54}"/>
                  </a:ext>
                </a:extLst>
              </p:cNvPr>
              <p:cNvSpPr txBox="1"/>
              <p:nvPr/>
            </p:nvSpPr>
            <p:spPr>
              <a:xfrm>
                <a:off x="6555376" y="3218980"/>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16" name="תיבת טקסט 15">
                <a:extLst>
                  <a:ext uri="{FF2B5EF4-FFF2-40B4-BE49-F238E27FC236}">
                    <a16:creationId xmlns:a16="http://schemas.microsoft.com/office/drawing/2014/main" id="{9E6F79F2-6010-A633-9F5B-76DBC0B8AA54}"/>
                  </a:ext>
                </a:extLst>
              </p:cNvPr>
              <p:cNvSpPr txBox="1">
                <a:spLocks noRot="1" noChangeAspect="1" noMove="1" noResize="1" noEditPoints="1" noAdjustHandles="1" noChangeArrowheads="1" noChangeShapeType="1" noTextEdit="1"/>
              </p:cNvSpPr>
              <p:nvPr/>
            </p:nvSpPr>
            <p:spPr>
              <a:xfrm>
                <a:off x="6555376" y="3218980"/>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B18D7B4B-5940-6902-6404-AA0031FEB6EA}"/>
                  </a:ext>
                </a:extLst>
              </p:cNvPr>
              <p:cNvSpPr txBox="1"/>
              <p:nvPr/>
            </p:nvSpPr>
            <p:spPr>
              <a:xfrm>
                <a:off x="3836938" y="2650469"/>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17" name="תיבת טקסט 16">
                <a:extLst>
                  <a:ext uri="{FF2B5EF4-FFF2-40B4-BE49-F238E27FC236}">
                    <a16:creationId xmlns:a16="http://schemas.microsoft.com/office/drawing/2014/main" id="{B18D7B4B-5940-6902-6404-AA0031FEB6EA}"/>
                  </a:ext>
                </a:extLst>
              </p:cNvPr>
              <p:cNvSpPr txBox="1">
                <a:spLocks noRot="1" noChangeAspect="1" noMove="1" noResize="1" noEditPoints="1" noAdjustHandles="1" noChangeArrowheads="1" noChangeShapeType="1" noTextEdit="1"/>
              </p:cNvSpPr>
              <p:nvPr/>
            </p:nvSpPr>
            <p:spPr>
              <a:xfrm>
                <a:off x="3836938" y="2650469"/>
                <a:ext cx="1074562" cy="369332"/>
              </a:xfrm>
              <a:prstGeom prst="rect">
                <a:avLst/>
              </a:prstGeom>
              <a:blipFill>
                <a:blip r:embed="rId6"/>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תיבת טקסט 17">
                <a:extLst>
                  <a:ext uri="{FF2B5EF4-FFF2-40B4-BE49-F238E27FC236}">
                    <a16:creationId xmlns:a16="http://schemas.microsoft.com/office/drawing/2014/main" id="{F99AB1B1-7D8D-6517-EC8E-CE12DF416BF5}"/>
                  </a:ext>
                </a:extLst>
              </p:cNvPr>
              <p:cNvSpPr txBox="1"/>
              <p:nvPr/>
            </p:nvSpPr>
            <p:spPr>
              <a:xfrm>
                <a:off x="1649413" y="2279668"/>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FFC000"/>
                          </a:solidFill>
                          <a:latin typeface="Cambria Math" panose="02040503050406030204" pitchFamily="18" charset="0"/>
                        </a:rPr>
                        <m:t>𝟏𝟒𝟐𝟖</m:t>
                      </m:r>
                      <m:r>
                        <a:rPr lang="en-GB" b="1" i="1" dirty="0" smtClean="0">
                          <a:solidFill>
                            <a:srgbClr val="FFC000"/>
                          </a:solidFill>
                          <a:latin typeface="Cambria Math" panose="02040503050406030204" pitchFamily="18" charset="0"/>
                        </a:rPr>
                        <m:t>𝑺𝒊</m:t>
                      </m:r>
                    </m:oMath>
                  </m:oMathPara>
                </a14:m>
                <a:endParaRPr lang="en-IL" b="1" baseline="-25000" dirty="0">
                  <a:solidFill>
                    <a:srgbClr val="FFC000"/>
                  </a:solidFill>
                </a:endParaRPr>
              </a:p>
            </p:txBody>
          </p:sp>
        </mc:Choice>
        <mc:Fallback xmlns="">
          <p:sp>
            <p:nvSpPr>
              <p:cNvPr id="18" name="תיבת טקסט 17">
                <a:extLst>
                  <a:ext uri="{FF2B5EF4-FFF2-40B4-BE49-F238E27FC236}">
                    <a16:creationId xmlns:a16="http://schemas.microsoft.com/office/drawing/2014/main" id="{F99AB1B1-7D8D-6517-EC8E-CE12DF416BF5}"/>
                  </a:ext>
                </a:extLst>
              </p:cNvPr>
              <p:cNvSpPr txBox="1">
                <a:spLocks noRot="1" noChangeAspect="1" noMove="1" noResize="1" noEditPoints="1" noAdjustHandles="1" noChangeArrowheads="1" noChangeShapeType="1" noTextEdit="1"/>
              </p:cNvSpPr>
              <p:nvPr/>
            </p:nvSpPr>
            <p:spPr>
              <a:xfrm>
                <a:off x="1649413" y="2279668"/>
                <a:ext cx="1074562" cy="369332"/>
              </a:xfrm>
              <a:prstGeom prst="rect">
                <a:avLst/>
              </a:prstGeom>
              <a:blipFill>
                <a:blip r:embed="rId7"/>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9" name="תיבת טקסט 18">
                <a:extLst>
                  <a:ext uri="{FF2B5EF4-FFF2-40B4-BE49-F238E27FC236}">
                    <a16:creationId xmlns:a16="http://schemas.microsoft.com/office/drawing/2014/main" id="{9A66421A-8C78-D22D-153B-BBFA824202DC}"/>
                  </a:ext>
                </a:extLst>
              </p:cNvPr>
              <p:cNvSpPr txBox="1"/>
              <p:nvPr/>
            </p:nvSpPr>
            <p:spPr>
              <a:xfrm>
                <a:off x="3924648" y="4755770"/>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7030A0"/>
                          </a:solidFill>
                          <a:latin typeface="Cambria Math" panose="02040503050406030204" pitchFamily="18" charset="0"/>
                        </a:rPr>
                        <m:t>𝟏𝟖</m:t>
                      </m:r>
                      <m:r>
                        <a:rPr lang="en-GB" b="1" i="1" baseline="30000" dirty="0" smtClean="0">
                          <a:solidFill>
                            <a:srgbClr val="7030A0"/>
                          </a:solidFill>
                          <a:latin typeface="Cambria Math" panose="02040503050406030204" pitchFamily="18" charset="0"/>
                        </a:rPr>
                        <m:t>𝟒𝟎</m:t>
                      </m:r>
                      <m:r>
                        <a:rPr lang="en-GB" b="1" i="1" dirty="0" smtClean="0">
                          <a:solidFill>
                            <a:srgbClr val="7030A0"/>
                          </a:solidFill>
                          <a:latin typeface="Cambria Math" panose="02040503050406030204" pitchFamily="18" charset="0"/>
                        </a:rPr>
                        <m:t>𝑨𝒓</m:t>
                      </m:r>
                    </m:oMath>
                  </m:oMathPara>
                </a14:m>
                <a:endParaRPr lang="en-IL" b="1" baseline="-25000" dirty="0">
                  <a:solidFill>
                    <a:srgbClr val="FFC000"/>
                  </a:solidFill>
                </a:endParaRPr>
              </a:p>
            </p:txBody>
          </p:sp>
        </mc:Choice>
        <mc:Fallback xmlns="">
          <p:sp>
            <p:nvSpPr>
              <p:cNvPr id="19" name="תיבת טקסט 18">
                <a:extLst>
                  <a:ext uri="{FF2B5EF4-FFF2-40B4-BE49-F238E27FC236}">
                    <a16:creationId xmlns:a16="http://schemas.microsoft.com/office/drawing/2014/main" id="{9A66421A-8C78-D22D-153B-BBFA824202DC}"/>
                  </a:ext>
                </a:extLst>
              </p:cNvPr>
              <p:cNvSpPr txBox="1">
                <a:spLocks noRot="1" noChangeAspect="1" noMove="1" noResize="1" noEditPoints="1" noAdjustHandles="1" noChangeArrowheads="1" noChangeShapeType="1" noTextEdit="1"/>
              </p:cNvSpPr>
              <p:nvPr/>
            </p:nvSpPr>
            <p:spPr>
              <a:xfrm>
                <a:off x="3924648" y="4755770"/>
                <a:ext cx="1074562" cy="369332"/>
              </a:xfrm>
              <a:prstGeom prst="rect">
                <a:avLst/>
              </a:prstGeom>
              <a:blipFill>
                <a:blip r:embed="rId8"/>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2" name="תיבת טקסט 21">
                <a:extLst>
                  <a:ext uri="{FF2B5EF4-FFF2-40B4-BE49-F238E27FC236}">
                    <a16:creationId xmlns:a16="http://schemas.microsoft.com/office/drawing/2014/main" id="{7B0BDB4E-79DA-915F-DCA4-A2D8D727E722}"/>
                  </a:ext>
                </a:extLst>
              </p:cNvPr>
              <p:cNvSpPr txBox="1"/>
              <p:nvPr/>
            </p:nvSpPr>
            <p:spPr>
              <a:xfrm>
                <a:off x="1351111" y="928604"/>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tx1"/>
                          </a:solidFill>
                          <a:latin typeface="Cambria Math" panose="02040503050406030204" pitchFamily="18" charset="0"/>
                        </a:rPr>
                        <m:t>𝟓𝟒</m:t>
                      </m:r>
                      <m:r>
                        <a:rPr lang="en-GB" b="1" i="1" baseline="30000" dirty="0" smtClean="0">
                          <a:solidFill>
                            <a:schemeClr val="tx1"/>
                          </a:solidFill>
                          <a:latin typeface="Cambria Math" panose="02040503050406030204" pitchFamily="18" charset="0"/>
                        </a:rPr>
                        <m:t>𝟏𝟑𝟐</m:t>
                      </m:r>
                      <m:r>
                        <a:rPr lang="en-GB" b="1" i="1" dirty="0" smtClean="0">
                          <a:solidFill>
                            <a:schemeClr val="tx1">
                              <a:lumMod val="95000"/>
                              <a:lumOff val="5000"/>
                            </a:schemeClr>
                          </a:solidFill>
                          <a:latin typeface="Cambria Math" panose="02040503050406030204" pitchFamily="18" charset="0"/>
                        </a:rPr>
                        <m:t>𝑿𝒆</m:t>
                      </m:r>
                    </m:oMath>
                  </m:oMathPara>
                </a14:m>
                <a:endParaRPr lang="en-IL" b="1" baseline="-25000" dirty="0">
                  <a:solidFill>
                    <a:schemeClr val="tx1">
                      <a:lumMod val="95000"/>
                      <a:lumOff val="5000"/>
                    </a:schemeClr>
                  </a:solidFill>
                </a:endParaRPr>
              </a:p>
            </p:txBody>
          </p:sp>
        </mc:Choice>
        <mc:Fallback xmlns="">
          <p:sp>
            <p:nvSpPr>
              <p:cNvPr id="22" name="תיבת טקסט 21">
                <a:extLst>
                  <a:ext uri="{FF2B5EF4-FFF2-40B4-BE49-F238E27FC236}">
                    <a16:creationId xmlns:a16="http://schemas.microsoft.com/office/drawing/2014/main" id="{7B0BDB4E-79DA-915F-DCA4-A2D8D727E722}"/>
                  </a:ext>
                </a:extLst>
              </p:cNvPr>
              <p:cNvSpPr txBox="1">
                <a:spLocks noRot="1" noChangeAspect="1" noMove="1" noResize="1" noEditPoints="1" noAdjustHandles="1" noChangeArrowheads="1" noChangeShapeType="1" noTextEdit="1"/>
              </p:cNvSpPr>
              <p:nvPr/>
            </p:nvSpPr>
            <p:spPr>
              <a:xfrm>
                <a:off x="1351111" y="928604"/>
                <a:ext cx="1074562" cy="369332"/>
              </a:xfrm>
              <a:prstGeom prst="rect">
                <a:avLst/>
              </a:prstGeom>
              <a:blipFill>
                <a:blip r:embed="rId9"/>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2334964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F5E59E82-6C8D-B085-D282-E196133D01CA}"/>
              </a:ext>
            </a:extLst>
          </p:cNvPr>
          <p:cNvPicPr>
            <a:picLocks noChangeAspect="1"/>
          </p:cNvPicPr>
          <p:nvPr/>
        </p:nvPicPr>
        <p:blipFill>
          <a:blip r:embed="rId2"/>
          <a:stretch>
            <a:fillRect/>
          </a:stretch>
        </p:blipFill>
        <p:spPr>
          <a:xfrm>
            <a:off x="0" y="112797"/>
            <a:ext cx="12599988" cy="6632406"/>
          </a:xfrm>
          <a:prstGeom prst="rect">
            <a:avLst/>
          </a:prstGeom>
        </p:spPr>
      </p:pic>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FA9597B9-6082-9D82-512B-B33C78985AF2}"/>
                  </a:ext>
                </a:extLst>
              </p:cNvPr>
              <p:cNvSpPr txBox="1"/>
              <p:nvPr/>
            </p:nvSpPr>
            <p:spPr>
              <a:xfrm>
                <a:off x="8778615" y="4044887"/>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2" name="תיבת טקסט 1">
                <a:extLst>
                  <a:ext uri="{FF2B5EF4-FFF2-40B4-BE49-F238E27FC236}">
                    <a16:creationId xmlns:a16="http://schemas.microsoft.com/office/drawing/2014/main" id="{FA9597B9-6082-9D82-512B-B33C78985AF2}"/>
                  </a:ext>
                </a:extLst>
              </p:cNvPr>
              <p:cNvSpPr txBox="1">
                <a:spLocks noRot="1" noChangeAspect="1" noMove="1" noResize="1" noEditPoints="1" noAdjustHandles="1" noChangeArrowheads="1" noChangeShapeType="1" noTextEdit="1"/>
              </p:cNvSpPr>
              <p:nvPr/>
            </p:nvSpPr>
            <p:spPr>
              <a:xfrm>
                <a:off x="8778615" y="4044887"/>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3A62E5B9-1F5E-0022-6FD4-89FE85131B54}"/>
                  </a:ext>
                </a:extLst>
              </p:cNvPr>
              <p:cNvSpPr txBox="1"/>
              <p:nvPr/>
            </p:nvSpPr>
            <p:spPr>
              <a:xfrm>
                <a:off x="11334755" y="3860221"/>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119F14"/>
                          </a:solidFill>
                          <a:latin typeface="Cambria Math" panose="02040503050406030204" pitchFamily="18" charset="0"/>
                        </a:rPr>
                        <m:t>𝟏</m:t>
                      </m:r>
                      <m:r>
                        <a:rPr lang="en-GB" b="1" i="1" baseline="30000" dirty="0" smtClean="0">
                          <a:solidFill>
                            <a:srgbClr val="119F14"/>
                          </a:solidFill>
                          <a:latin typeface="Cambria Math" panose="02040503050406030204" pitchFamily="18" charset="0"/>
                        </a:rPr>
                        <m:t>𝟐</m:t>
                      </m:r>
                      <m:r>
                        <a:rPr lang="en-GB" b="1" i="1" dirty="0" smtClean="0">
                          <a:solidFill>
                            <a:srgbClr val="119F14"/>
                          </a:solidFill>
                          <a:latin typeface="Cambria Math" panose="02040503050406030204" pitchFamily="18" charset="0"/>
                        </a:rPr>
                        <m:t>𝑯</m:t>
                      </m:r>
                      <m:r>
                        <a:rPr lang="en-GB" b="1" i="1" baseline="-25000" dirty="0" smtClean="0">
                          <a:solidFill>
                            <a:srgbClr val="119F14"/>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3" name="תיבת טקסט 2">
                <a:extLst>
                  <a:ext uri="{FF2B5EF4-FFF2-40B4-BE49-F238E27FC236}">
                    <a16:creationId xmlns:a16="http://schemas.microsoft.com/office/drawing/2014/main" id="{3A62E5B9-1F5E-0022-6FD4-89FE85131B54}"/>
                  </a:ext>
                </a:extLst>
              </p:cNvPr>
              <p:cNvSpPr txBox="1">
                <a:spLocks noRot="1" noChangeAspect="1" noMove="1" noResize="1" noEditPoints="1" noAdjustHandles="1" noChangeArrowheads="1" noChangeShapeType="1" noTextEdit="1"/>
              </p:cNvSpPr>
              <p:nvPr/>
            </p:nvSpPr>
            <p:spPr>
              <a:xfrm>
                <a:off x="11334755" y="3860221"/>
                <a:ext cx="841951" cy="369332"/>
              </a:xfrm>
              <a:prstGeom prst="rect">
                <a:avLst/>
              </a:prstGeom>
              <a:blipFill>
                <a:blip r:embed="rId4"/>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ECC3B7BD-6F43-E904-D0E3-7574B9B1DE2F}"/>
                  </a:ext>
                </a:extLst>
              </p:cNvPr>
              <p:cNvSpPr txBox="1"/>
              <p:nvPr/>
            </p:nvSpPr>
            <p:spPr>
              <a:xfrm>
                <a:off x="5529973" y="4720709"/>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4" name="תיבת טקסט 3">
                <a:extLst>
                  <a:ext uri="{FF2B5EF4-FFF2-40B4-BE49-F238E27FC236}">
                    <a16:creationId xmlns:a16="http://schemas.microsoft.com/office/drawing/2014/main" id="{ECC3B7BD-6F43-E904-D0E3-7574B9B1DE2F}"/>
                  </a:ext>
                </a:extLst>
              </p:cNvPr>
              <p:cNvSpPr txBox="1">
                <a:spLocks noRot="1" noChangeAspect="1" noMove="1" noResize="1" noEditPoints="1" noAdjustHandles="1" noChangeArrowheads="1" noChangeShapeType="1" noTextEdit="1"/>
              </p:cNvSpPr>
              <p:nvPr/>
            </p:nvSpPr>
            <p:spPr>
              <a:xfrm>
                <a:off x="5529973" y="4720709"/>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0831BC9A-4509-3368-B2F8-B08E0E6AF7F1}"/>
                  </a:ext>
                </a:extLst>
              </p:cNvPr>
              <p:cNvSpPr txBox="1"/>
              <p:nvPr/>
            </p:nvSpPr>
            <p:spPr>
              <a:xfrm>
                <a:off x="9083285" y="4446627"/>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5" name="תיבת טקסט 4">
                <a:extLst>
                  <a:ext uri="{FF2B5EF4-FFF2-40B4-BE49-F238E27FC236}">
                    <a16:creationId xmlns:a16="http://schemas.microsoft.com/office/drawing/2014/main" id="{0831BC9A-4509-3368-B2F8-B08E0E6AF7F1}"/>
                  </a:ext>
                </a:extLst>
              </p:cNvPr>
              <p:cNvSpPr txBox="1">
                <a:spLocks noRot="1" noChangeAspect="1" noMove="1" noResize="1" noEditPoints="1" noAdjustHandles="1" noChangeArrowheads="1" noChangeShapeType="1" noTextEdit="1"/>
              </p:cNvSpPr>
              <p:nvPr/>
            </p:nvSpPr>
            <p:spPr>
              <a:xfrm>
                <a:off x="9083285" y="4446627"/>
                <a:ext cx="1074562" cy="369332"/>
              </a:xfrm>
              <a:prstGeom prst="rect">
                <a:avLst/>
              </a:prstGeom>
              <a:blipFill>
                <a:blip r:embed="rId6"/>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60B6A86F-3633-8567-2DEB-368B6CE42086}"/>
                  </a:ext>
                </a:extLst>
              </p:cNvPr>
              <p:cNvSpPr txBox="1"/>
              <p:nvPr/>
            </p:nvSpPr>
            <p:spPr>
              <a:xfrm>
                <a:off x="11334755" y="2048398"/>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FFC000"/>
                          </a:solidFill>
                          <a:latin typeface="Cambria Math" panose="02040503050406030204" pitchFamily="18" charset="0"/>
                        </a:rPr>
                        <m:t>𝟏𝟒𝟐𝟖</m:t>
                      </m:r>
                      <m:r>
                        <a:rPr lang="en-GB" b="1" i="1" dirty="0" smtClean="0">
                          <a:solidFill>
                            <a:srgbClr val="FFC000"/>
                          </a:solidFill>
                          <a:latin typeface="Cambria Math" panose="02040503050406030204" pitchFamily="18" charset="0"/>
                        </a:rPr>
                        <m:t>𝑺𝒊</m:t>
                      </m:r>
                    </m:oMath>
                  </m:oMathPara>
                </a14:m>
                <a:endParaRPr lang="en-IL" b="1" baseline="-25000" dirty="0">
                  <a:solidFill>
                    <a:srgbClr val="FFC000"/>
                  </a:solidFill>
                </a:endParaRPr>
              </a:p>
            </p:txBody>
          </p:sp>
        </mc:Choice>
        <mc:Fallback xmlns="">
          <p:sp>
            <p:nvSpPr>
              <p:cNvPr id="6" name="תיבת טקסט 5">
                <a:extLst>
                  <a:ext uri="{FF2B5EF4-FFF2-40B4-BE49-F238E27FC236}">
                    <a16:creationId xmlns:a16="http://schemas.microsoft.com/office/drawing/2014/main" id="{60B6A86F-3633-8567-2DEB-368B6CE42086}"/>
                  </a:ext>
                </a:extLst>
              </p:cNvPr>
              <p:cNvSpPr txBox="1">
                <a:spLocks noRot="1" noChangeAspect="1" noMove="1" noResize="1" noEditPoints="1" noAdjustHandles="1" noChangeArrowheads="1" noChangeShapeType="1" noTextEdit="1"/>
              </p:cNvSpPr>
              <p:nvPr/>
            </p:nvSpPr>
            <p:spPr>
              <a:xfrm>
                <a:off x="11334755" y="2048398"/>
                <a:ext cx="1074562" cy="369332"/>
              </a:xfrm>
              <a:prstGeom prst="rect">
                <a:avLst/>
              </a:prstGeom>
              <a:blipFill>
                <a:blip r:embed="rId7"/>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90B0A63E-D683-457D-3945-4B1C2CE9790B}"/>
                  </a:ext>
                </a:extLst>
              </p:cNvPr>
              <p:cNvSpPr txBox="1"/>
              <p:nvPr/>
            </p:nvSpPr>
            <p:spPr>
              <a:xfrm>
                <a:off x="1068778" y="4743287"/>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7030A0"/>
                          </a:solidFill>
                          <a:latin typeface="Cambria Math" panose="02040503050406030204" pitchFamily="18" charset="0"/>
                        </a:rPr>
                        <m:t>𝟏𝟖</m:t>
                      </m:r>
                      <m:r>
                        <a:rPr lang="en-GB" b="1" i="1" baseline="30000" dirty="0" smtClean="0">
                          <a:solidFill>
                            <a:srgbClr val="7030A0"/>
                          </a:solidFill>
                          <a:latin typeface="Cambria Math" panose="02040503050406030204" pitchFamily="18" charset="0"/>
                        </a:rPr>
                        <m:t>𝟒𝟎</m:t>
                      </m:r>
                      <m:r>
                        <a:rPr lang="en-GB" b="1" i="1" dirty="0" smtClean="0">
                          <a:solidFill>
                            <a:srgbClr val="7030A0"/>
                          </a:solidFill>
                          <a:latin typeface="Cambria Math" panose="02040503050406030204" pitchFamily="18" charset="0"/>
                        </a:rPr>
                        <m:t>𝑨𝒓</m:t>
                      </m:r>
                    </m:oMath>
                  </m:oMathPara>
                </a14:m>
                <a:endParaRPr lang="en-IL" b="1" baseline="-25000" dirty="0">
                  <a:solidFill>
                    <a:srgbClr val="FFC000"/>
                  </a:solidFill>
                </a:endParaRPr>
              </a:p>
            </p:txBody>
          </p:sp>
        </mc:Choice>
        <mc:Fallback xmlns="">
          <p:sp>
            <p:nvSpPr>
              <p:cNvPr id="7" name="תיבת טקסט 6">
                <a:extLst>
                  <a:ext uri="{FF2B5EF4-FFF2-40B4-BE49-F238E27FC236}">
                    <a16:creationId xmlns:a16="http://schemas.microsoft.com/office/drawing/2014/main" id="{90B0A63E-D683-457D-3945-4B1C2CE9790B}"/>
                  </a:ext>
                </a:extLst>
              </p:cNvPr>
              <p:cNvSpPr txBox="1">
                <a:spLocks noRot="1" noChangeAspect="1" noMove="1" noResize="1" noEditPoints="1" noAdjustHandles="1" noChangeArrowheads="1" noChangeShapeType="1" noTextEdit="1"/>
              </p:cNvSpPr>
              <p:nvPr/>
            </p:nvSpPr>
            <p:spPr>
              <a:xfrm>
                <a:off x="1068778" y="4743287"/>
                <a:ext cx="1074562" cy="369332"/>
              </a:xfrm>
              <a:prstGeom prst="rect">
                <a:avLst/>
              </a:prstGeom>
              <a:blipFill>
                <a:blip r:embed="rId8"/>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FF012548-FC07-0083-4233-5D3581144D0D}"/>
                  </a:ext>
                </a:extLst>
              </p:cNvPr>
              <p:cNvSpPr txBox="1"/>
              <p:nvPr/>
            </p:nvSpPr>
            <p:spPr>
              <a:xfrm>
                <a:off x="10681168" y="1159905"/>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tx1">
                              <a:lumMod val="95000"/>
                              <a:lumOff val="5000"/>
                            </a:schemeClr>
                          </a:solidFill>
                          <a:latin typeface="Cambria Math" panose="02040503050406030204" pitchFamily="18" charset="0"/>
                        </a:rPr>
                        <m:t>    </m:t>
                      </m:r>
                      <m:r>
                        <a:rPr lang="en-GB" b="1" i="1" baseline="-25000" dirty="0" smtClean="0">
                          <a:solidFill>
                            <a:schemeClr val="tx1">
                              <a:lumMod val="95000"/>
                              <a:lumOff val="5000"/>
                            </a:schemeClr>
                          </a:solidFill>
                          <a:latin typeface="Cambria Math" panose="02040503050406030204" pitchFamily="18" charset="0"/>
                        </a:rPr>
                        <m:t>𝟓𝟒𝟏𝟑𝟐</m:t>
                      </m:r>
                      <m:r>
                        <a:rPr lang="en-GB" b="1" i="1" dirty="0" smtClean="0">
                          <a:solidFill>
                            <a:schemeClr val="tx1">
                              <a:lumMod val="95000"/>
                              <a:lumOff val="5000"/>
                            </a:schemeClr>
                          </a:solidFill>
                          <a:latin typeface="Cambria Math" panose="02040503050406030204" pitchFamily="18" charset="0"/>
                        </a:rPr>
                        <m:t>𝑿𝒆</m:t>
                      </m:r>
                    </m:oMath>
                  </m:oMathPara>
                </a14:m>
                <a:endParaRPr lang="en-IL" b="1" baseline="-25000" dirty="0">
                  <a:solidFill>
                    <a:schemeClr val="tx1">
                      <a:lumMod val="95000"/>
                      <a:lumOff val="5000"/>
                    </a:schemeClr>
                  </a:solidFill>
                </a:endParaRPr>
              </a:p>
            </p:txBody>
          </p:sp>
        </mc:Choice>
        <mc:Fallback xmlns="">
          <p:sp>
            <p:nvSpPr>
              <p:cNvPr id="8" name="תיבת טקסט 7">
                <a:extLst>
                  <a:ext uri="{FF2B5EF4-FFF2-40B4-BE49-F238E27FC236}">
                    <a16:creationId xmlns:a16="http://schemas.microsoft.com/office/drawing/2014/main" id="{FF012548-FC07-0083-4233-5D3581144D0D}"/>
                  </a:ext>
                </a:extLst>
              </p:cNvPr>
              <p:cNvSpPr txBox="1">
                <a:spLocks noRot="1" noChangeAspect="1" noMove="1" noResize="1" noEditPoints="1" noAdjustHandles="1" noChangeArrowheads="1" noChangeShapeType="1" noTextEdit="1"/>
              </p:cNvSpPr>
              <p:nvPr/>
            </p:nvSpPr>
            <p:spPr>
              <a:xfrm>
                <a:off x="10681168" y="1159905"/>
                <a:ext cx="1074562" cy="369332"/>
              </a:xfrm>
              <a:prstGeom prst="rect">
                <a:avLst/>
              </a:prstGeom>
              <a:blipFill>
                <a:blip r:embed="rId9"/>
                <a:stretch>
                  <a:fillRect b="-1639"/>
                </a:stretch>
              </a:blipFill>
            </p:spPr>
            <p:txBody>
              <a:bodyPr/>
              <a:lstStyle/>
              <a:p>
                <a:r>
                  <a:rPr lang="en-IL">
                    <a:noFill/>
                  </a:rPr>
                  <a:t> </a:t>
                </a:r>
              </a:p>
            </p:txBody>
          </p:sp>
        </mc:Fallback>
      </mc:AlternateContent>
    </p:spTree>
    <p:extLst>
      <p:ext uri="{BB962C8B-B14F-4D97-AF65-F5344CB8AC3E}">
        <p14:creationId xmlns:p14="http://schemas.microsoft.com/office/powerpoint/2010/main" val="87358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9E7E2C1C-A637-ADA9-480C-96A070CA1125}"/>
              </a:ext>
            </a:extLst>
          </p:cNvPr>
          <p:cNvPicPr>
            <a:picLocks noChangeAspect="1"/>
          </p:cNvPicPr>
          <p:nvPr/>
        </p:nvPicPr>
        <p:blipFill>
          <a:blip r:embed="rId2"/>
          <a:stretch>
            <a:fillRect/>
          </a:stretch>
        </p:blipFill>
        <p:spPr>
          <a:xfrm>
            <a:off x="0" y="184739"/>
            <a:ext cx="12599988" cy="6488522"/>
          </a:xfrm>
          <a:prstGeom prst="rect">
            <a:avLst/>
          </a:prstGeom>
        </p:spPr>
      </p:pic>
      <p:sp>
        <p:nvSpPr>
          <p:cNvPr id="8" name="תיבת טקסט 7">
            <a:extLst>
              <a:ext uri="{FF2B5EF4-FFF2-40B4-BE49-F238E27FC236}">
                <a16:creationId xmlns:a16="http://schemas.microsoft.com/office/drawing/2014/main" id="{E3FF0026-2B83-C922-3900-657740E9DA34}"/>
              </a:ext>
            </a:extLst>
          </p:cNvPr>
          <p:cNvSpPr txBox="1"/>
          <p:nvPr/>
        </p:nvSpPr>
        <p:spPr>
          <a:xfrm>
            <a:off x="9029700" y="190412"/>
            <a:ext cx="3219450" cy="369332"/>
          </a:xfrm>
          <a:prstGeom prst="rect">
            <a:avLst/>
          </a:prstGeom>
          <a:noFill/>
        </p:spPr>
        <p:txBody>
          <a:bodyPr wrap="square" rtlCol="0">
            <a:spAutoFit/>
          </a:bodyPr>
          <a:lstStyle/>
          <a:p>
            <a:r>
              <a:rPr lang="en-GB" dirty="0"/>
              <a:t>Detector size 1x1x1 meter</a:t>
            </a:r>
            <a:endParaRPr lang="en-IL" dirty="0"/>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868059F5-A7DE-AFD1-2B0B-77212C57734D}"/>
                  </a:ext>
                </a:extLst>
              </p:cNvPr>
              <p:cNvSpPr txBox="1"/>
              <p:nvPr/>
            </p:nvSpPr>
            <p:spPr>
              <a:xfrm>
                <a:off x="4882414" y="999598"/>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=2.5</m:t>
                      </m:r>
                      <m:r>
                        <a:rPr lang="en-GB" b="0" i="1" smtClean="0">
                          <a:latin typeface="Cambria Math" panose="02040503050406030204" pitchFamily="18" charset="0"/>
                        </a:rPr>
                        <m:t>𝑀𝑒𝑉</m:t>
                      </m:r>
                    </m:oMath>
                  </m:oMathPara>
                </a14:m>
                <a:endParaRPr lang="en-IL" dirty="0"/>
              </a:p>
            </p:txBody>
          </p:sp>
        </mc:Choice>
        <mc:Fallback xmlns="">
          <p:sp>
            <p:nvSpPr>
              <p:cNvPr id="2" name="תיבת טקסט 1">
                <a:extLst>
                  <a:ext uri="{FF2B5EF4-FFF2-40B4-BE49-F238E27FC236}">
                    <a16:creationId xmlns:a16="http://schemas.microsoft.com/office/drawing/2014/main" id="{868059F5-A7DE-AFD1-2B0B-77212C57734D}"/>
                  </a:ext>
                </a:extLst>
              </p:cNvPr>
              <p:cNvSpPr txBox="1">
                <a:spLocks noRot="1" noChangeAspect="1" noMove="1" noResize="1" noEditPoints="1" noAdjustHandles="1" noChangeArrowheads="1" noChangeShapeType="1" noTextEdit="1"/>
              </p:cNvSpPr>
              <p:nvPr/>
            </p:nvSpPr>
            <p:spPr>
              <a:xfrm>
                <a:off x="4882414" y="999598"/>
                <a:ext cx="6299734" cy="391582"/>
              </a:xfrm>
              <a:prstGeom prst="rect">
                <a:avLst/>
              </a:prstGeom>
              <a:blipFill>
                <a:blip r:embed="rId3"/>
                <a:stretch>
                  <a:fillRect b="-1563"/>
                </a:stretch>
              </a:blipFill>
            </p:spPr>
            <p:txBody>
              <a:bodyPr/>
              <a:lstStyle/>
              <a:p>
                <a:r>
                  <a:rPr lang="en-IL">
                    <a:noFill/>
                  </a:rPr>
                  <a:t> </a:t>
                </a:r>
              </a:p>
            </p:txBody>
          </p:sp>
        </mc:Fallback>
      </mc:AlternateContent>
    </p:spTree>
    <p:extLst>
      <p:ext uri="{BB962C8B-B14F-4D97-AF65-F5344CB8AC3E}">
        <p14:creationId xmlns:p14="http://schemas.microsoft.com/office/powerpoint/2010/main" val="913507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14AFD32-42FA-7092-7041-EBAEF70AE1A7}"/>
              </a:ext>
            </a:extLst>
          </p:cNvPr>
          <p:cNvPicPr>
            <a:picLocks noChangeAspect="1"/>
          </p:cNvPicPr>
          <p:nvPr/>
        </p:nvPicPr>
        <p:blipFill>
          <a:blip r:embed="rId2"/>
          <a:stretch>
            <a:fillRect/>
          </a:stretch>
        </p:blipFill>
        <p:spPr>
          <a:xfrm>
            <a:off x="0" y="190411"/>
            <a:ext cx="12640892" cy="6456284"/>
          </a:xfrm>
          <a:prstGeom prst="rect">
            <a:avLst/>
          </a:prstGeom>
        </p:spPr>
      </p:pic>
      <p:sp>
        <p:nvSpPr>
          <p:cNvPr id="8" name="תיבת טקסט 7">
            <a:extLst>
              <a:ext uri="{FF2B5EF4-FFF2-40B4-BE49-F238E27FC236}">
                <a16:creationId xmlns:a16="http://schemas.microsoft.com/office/drawing/2014/main" id="{E3FF0026-2B83-C922-3900-657740E9DA34}"/>
              </a:ext>
            </a:extLst>
          </p:cNvPr>
          <p:cNvSpPr txBox="1"/>
          <p:nvPr/>
        </p:nvSpPr>
        <p:spPr>
          <a:xfrm>
            <a:off x="9116327" y="65283"/>
            <a:ext cx="3219450" cy="369332"/>
          </a:xfrm>
          <a:prstGeom prst="rect">
            <a:avLst/>
          </a:prstGeom>
          <a:noFill/>
        </p:spPr>
        <p:txBody>
          <a:bodyPr wrap="square" rtlCol="0">
            <a:spAutoFit/>
          </a:bodyPr>
          <a:lstStyle/>
          <a:p>
            <a:r>
              <a:rPr lang="en-GB" dirty="0"/>
              <a:t>Detector size 1x1x1 meter</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65DD8505-7A62-B197-4CA9-9002D702664E}"/>
                  </a:ext>
                </a:extLst>
              </p:cNvPr>
              <p:cNvSpPr txBox="1"/>
              <p:nvPr/>
            </p:nvSpPr>
            <p:spPr>
              <a:xfrm>
                <a:off x="4285648" y="710840"/>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65DD8505-7A62-B197-4CA9-9002D702664E}"/>
                  </a:ext>
                </a:extLst>
              </p:cNvPr>
              <p:cNvSpPr txBox="1">
                <a:spLocks noRot="1" noChangeAspect="1" noMove="1" noResize="1" noEditPoints="1" noAdjustHandles="1" noChangeArrowheads="1" noChangeShapeType="1" noTextEdit="1"/>
              </p:cNvSpPr>
              <p:nvPr/>
            </p:nvSpPr>
            <p:spPr>
              <a:xfrm>
                <a:off x="4285648" y="710840"/>
                <a:ext cx="6299734" cy="391582"/>
              </a:xfrm>
              <a:prstGeom prst="rect">
                <a:avLst/>
              </a:prstGeom>
              <a:blipFill>
                <a:blip r:embed="rId3"/>
                <a:stretch>
                  <a:fillRect b="-1563"/>
                </a:stretch>
              </a:blipFill>
            </p:spPr>
            <p:txBody>
              <a:bodyPr/>
              <a:lstStyle/>
              <a:p>
                <a:r>
                  <a:rPr lang="en-IL">
                    <a:noFill/>
                  </a:rPr>
                  <a:t> </a:t>
                </a:r>
              </a:p>
            </p:txBody>
          </p:sp>
        </mc:Fallback>
      </mc:AlternateContent>
    </p:spTree>
    <p:extLst>
      <p:ext uri="{BB962C8B-B14F-4D97-AF65-F5344CB8AC3E}">
        <p14:creationId xmlns:p14="http://schemas.microsoft.com/office/powerpoint/2010/main" val="55738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AF9D9F4-C890-6786-F19A-EA7E8055F497}"/>
              </a:ext>
            </a:extLst>
          </p:cNvPr>
          <p:cNvPicPr>
            <a:picLocks noChangeAspect="1"/>
          </p:cNvPicPr>
          <p:nvPr/>
        </p:nvPicPr>
        <p:blipFill>
          <a:blip r:embed="rId2"/>
          <a:stretch>
            <a:fillRect/>
          </a:stretch>
        </p:blipFill>
        <p:spPr>
          <a:xfrm>
            <a:off x="0" y="216472"/>
            <a:ext cx="12599988" cy="6425056"/>
          </a:xfrm>
          <a:prstGeom prst="rect">
            <a:avLst/>
          </a:prstGeom>
        </p:spPr>
      </p:pic>
      <p:sp>
        <p:nvSpPr>
          <p:cNvPr id="6" name="תיבת טקסט 5">
            <a:extLst>
              <a:ext uri="{FF2B5EF4-FFF2-40B4-BE49-F238E27FC236}">
                <a16:creationId xmlns:a16="http://schemas.microsoft.com/office/drawing/2014/main" id="{E2B34B4D-D452-269A-48A3-1FC521AFAD16}"/>
              </a:ext>
            </a:extLst>
          </p:cNvPr>
          <p:cNvSpPr txBox="1"/>
          <p:nvPr/>
        </p:nvSpPr>
        <p:spPr>
          <a:xfrm>
            <a:off x="9029700" y="190412"/>
            <a:ext cx="3219450" cy="369332"/>
          </a:xfrm>
          <a:prstGeom prst="rect">
            <a:avLst/>
          </a:prstGeom>
          <a:noFill/>
        </p:spPr>
        <p:txBody>
          <a:bodyPr wrap="square" rtlCol="0">
            <a:spAutoFit/>
          </a:bodyPr>
          <a:lstStyle/>
          <a:p>
            <a:r>
              <a:rPr lang="en-GB" dirty="0"/>
              <a:t>Detector size 1x1x1 meter</a:t>
            </a:r>
            <a:endParaRPr lang="en-IL" dirty="0"/>
          </a:p>
        </p:txBody>
      </p:sp>
    </p:spTree>
    <p:extLst>
      <p:ext uri="{BB962C8B-B14F-4D97-AF65-F5344CB8AC3E}">
        <p14:creationId xmlns:p14="http://schemas.microsoft.com/office/powerpoint/2010/main" val="3223008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2216CF61-C0DF-8BFB-8FA0-EB2C20863624}"/>
              </a:ext>
            </a:extLst>
          </p:cNvPr>
          <p:cNvPicPr>
            <a:picLocks noChangeAspect="1"/>
          </p:cNvPicPr>
          <p:nvPr/>
        </p:nvPicPr>
        <p:blipFill>
          <a:blip r:embed="rId2"/>
          <a:stretch>
            <a:fillRect/>
          </a:stretch>
        </p:blipFill>
        <p:spPr>
          <a:xfrm>
            <a:off x="28265" y="195262"/>
            <a:ext cx="12543457" cy="6467476"/>
          </a:xfrm>
          <a:prstGeom prst="rect">
            <a:avLst/>
          </a:prstGeom>
        </p:spPr>
      </p:pic>
      <p:sp>
        <p:nvSpPr>
          <p:cNvPr id="6" name="תיבת טקסט 5">
            <a:extLst>
              <a:ext uri="{FF2B5EF4-FFF2-40B4-BE49-F238E27FC236}">
                <a16:creationId xmlns:a16="http://schemas.microsoft.com/office/drawing/2014/main" id="{B631F8DF-13C5-9AF8-6CEE-F0DF5894BC31}"/>
              </a:ext>
            </a:extLst>
          </p:cNvPr>
          <p:cNvSpPr txBox="1"/>
          <p:nvPr/>
        </p:nvSpPr>
        <p:spPr>
          <a:xfrm>
            <a:off x="9380538" y="195262"/>
            <a:ext cx="3219450" cy="369332"/>
          </a:xfrm>
          <a:prstGeom prst="rect">
            <a:avLst/>
          </a:prstGeom>
          <a:noFill/>
        </p:spPr>
        <p:txBody>
          <a:bodyPr wrap="square" rtlCol="0">
            <a:spAutoFit/>
          </a:bodyPr>
          <a:lstStyle/>
          <a:p>
            <a:r>
              <a:rPr lang="en-GB" dirty="0"/>
              <a:t>Detector size 0.5x0.5x0.5 meter</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10FC4D0E-C729-C5C5-F762-F547C923015B}"/>
                  </a:ext>
                </a:extLst>
              </p:cNvPr>
              <p:cNvSpPr txBox="1"/>
              <p:nvPr/>
            </p:nvSpPr>
            <p:spPr>
              <a:xfrm>
                <a:off x="3342372" y="1038099"/>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10FC4D0E-C729-C5C5-F762-F547C923015B}"/>
                  </a:ext>
                </a:extLst>
              </p:cNvPr>
              <p:cNvSpPr txBox="1">
                <a:spLocks noRot="1" noChangeAspect="1" noMove="1" noResize="1" noEditPoints="1" noAdjustHandles="1" noChangeArrowheads="1" noChangeShapeType="1" noTextEdit="1"/>
              </p:cNvSpPr>
              <p:nvPr/>
            </p:nvSpPr>
            <p:spPr>
              <a:xfrm>
                <a:off x="3342372" y="1038099"/>
                <a:ext cx="6299734" cy="391582"/>
              </a:xfrm>
              <a:prstGeom prst="rect">
                <a:avLst/>
              </a:prstGeom>
              <a:blipFill>
                <a:blip r:embed="rId3"/>
                <a:stretch>
                  <a:fillRect b="-1538"/>
                </a:stretch>
              </a:blipFill>
            </p:spPr>
            <p:txBody>
              <a:bodyPr/>
              <a:lstStyle/>
              <a:p>
                <a:r>
                  <a:rPr lang="en-IL">
                    <a:noFill/>
                  </a:rPr>
                  <a:t> </a:t>
                </a:r>
              </a:p>
            </p:txBody>
          </p:sp>
        </mc:Fallback>
      </mc:AlternateContent>
    </p:spTree>
    <p:extLst>
      <p:ext uri="{BB962C8B-B14F-4D97-AF65-F5344CB8AC3E}">
        <p14:creationId xmlns:p14="http://schemas.microsoft.com/office/powerpoint/2010/main" val="301933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B4DF1CB9-12B9-AC8E-8A57-DD8831A2704D}"/>
              </a:ext>
            </a:extLst>
          </p:cNvPr>
          <p:cNvPicPr>
            <a:picLocks noChangeAspect="1"/>
          </p:cNvPicPr>
          <p:nvPr/>
        </p:nvPicPr>
        <p:blipFill>
          <a:blip r:embed="rId2"/>
          <a:stretch>
            <a:fillRect/>
          </a:stretch>
        </p:blipFill>
        <p:spPr>
          <a:xfrm>
            <a:off x="52545" y="199257"/>
            <a:ext cx="12547443" cy="6432549"/>
          </a:xfrm>
          <a:prstGeom prst="rect">
            <a:avLst/>
          </a:prstGeom>
        </p:spPr>
      </p:pic>
      <p:sp>
        <p:nvSpPr>
          <p:cNvPr id="5" name="תיבת טקסט 4">
            <a:extLst>
              <a:ext uri="{FF2B5EF4-FFF2-40B4-BE49-F238E27FC236}">
                <a16:creationId xmlns:a16="http://schemas.microsoft.com/office/drawing/2014/main" id="{E1DDAFDB-AC9D-B646-0C6C-E00457D83567}"/>
              </a:ext>
            </a:extLst>
          </p:cNvPr>
          <p:cNvSpPr txBox="1"/>
          <p:nvPr/>
        </p:nvSpPr>
        <p:spPr>
          <a:xfrm>
            <a:off x="9094495" y="120555"/>
            <a:ext cx="3198640" cy="377233"/>
          </a:xfrm>
          <a:prstGeom prst="rect">
            <a:avLst/>
          </a:prstGeom>
          <a:noFill/>
        </p:spPr>
        <p:txBody>
          <a:bodyPr wrap="square">
            <a:spAutoFit/>
          </a:bodyPr>
          <a:lstStyle/>
          <a:p>
            <a:r>
              <a:rPr lang="en-GB" dirty="0"/>
              <a:t>Detector size 0.5x0.5x0.5 meter</a:t>
            </a:r>
            <a:endParaRPr lang="en-IL" dirty="0"/>
          </a:p>
        </p:txBody>
      </p:sp>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3E015E6B-E153-5C61-2957-9B40BF3B58FD}"/>
                  </a:ext>
                </a:extLst>
              </p:cNvPr>
              <p:cNvSpPr txBox="1"/>
              <p:nvPr/>
            </p:nvSpPr>
            <p:spPr>
              <a:xfrm>
                <a:off x="3057725" y="975716"/>
                <a:ext cx="6299734" cy="9455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GB" dirty="0"/>
              </a:p>
              <a:p>
                <a:pPr algn="ctr"/>
                <a:r>
                  <a:rPr lang="en-GB" dirty="0"/>
                  <a:t>Stopped neutrons have energy = 0</a:t>
                </a:r>
              </a:p>
              <a:p>
                <a:pPr algn="ctr"/>
                <a:r>
                  <a:rPr lang="en-GB" dirty="0"/>
                  <a:t>In 45% of events there was an </a:t>
                </a:r>
                <a14:m>
                  <m:oMath xmlns:m="http://schemas.openxmlformats.org/officeDocument/2006/math">
                    <m:r>
                      <a:rPr lang="en-GB" i="1" dirty="0" smtClean="0">
                        <a:latin typeface="Cambria Math" panose="02040503050406030204" pitchFamily="18" charset="0"/>
                      </a:rPr>
                      <m:t>(</m:t>
                    </m:r>
                    <m:r>
                      <a:rPr lang="en-GB" i="1" dirty="0" err="1" smtClean="0">
                        <a:latin typeface="Cambria Math" panose="02040503050406030204" pitchFamily="18" charset="0"/>
                      </a:rPr>
                      <m:t>𝑛</m:t>
                    </m:r>
                    <m:r>
                      <a:rPr lang="en-GB" i="1" dirty="0" err="1" smtClean="0">
                        <a:latin typeface="Cambria Math" panose="02040503050406030204" pitchFamily="18" charset="0"/>
                      </a:rPr>
                      <m:t>,</m:t>
                    </m:r>
                    <m:r>
                      <a:rPr lang="en-GB" i="1" dirty="0" err="1"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 </m:t>
                    </m:r>
                  </m:oMath>
                </a14:m>
                <a:r>
                  <a:rPr lang="en-GB" dirty="0"/>
                  <a:t>process</a:t>
                </a:r>
                <a:endParaRPr lang="en-IL" dirty="0"/>
              </a:p>
            </p:txBody>
          </p:sp>
        </mc:Choice>
        <mc:Fallback xmlns="">
          <p:sp>
            <p:nvSpPr>
              <p:cNvPr id="11" name="תיבת טקסט 10">
                <a:extLst>
                  <a:ext uri="{FF2B5EF4-FFF2-40B4-BE49-F238E27FC236}">
                    <a16:creationId xmlns:a16="http://schemas.microsoft.com/office/drawing/2014/main" id="{3E015E6B-E153-5C61-2957-9B40BF3B58FD}"/>
                  </a:ext>
                </a:extLst>
              </p:cNvPr>
              <p:cNvSpPr txBox="1">
                <a:spLocks noRot="1" noChangeAspect="1" noMove="1" noResize="1" noEditPoints="1" noAdjustHandles="1" noChangeArrowheads="1" noChangeShapeType="1" noTextEdit="1"/>
              </p:cNvSpPr>
              <p:nvPr/>
            </p:nvSpPr>
            <p:spPr>
              <a:xfrm>
                <a:off x="3057725" y="975716"/>
                <a:ext cx="6299734" cy="945580"/>
              </a:xfrm>
              <a:prstGeom prst="rect">
                <a:avLst/>
              </a:prstGeom>
              <a:blipFill>
                <a:blip r:embed="rId3"/>
                <a:stretch>
                  <a:fillRect b="-967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B72F3053-0F7A-5279-C11F-902735B6988F}"/>
                  </a:ext>
                </a:extLst>
              </p:cNvPr>
              <p:cNvSpPr txBox="1"/>
              <p:nvPr/>
            </p:nvSpPr>
            <p:spPr>
              <a:xfrm>
                <a:off x="8549848" y="497788"/>
                <a:ext cx="2428875" cy="709425"/>
              </a:xfrm>
              <a:prstGeom prst="rect">
                <a:avLst/>
              </a:prstGeom>
              <a:noFill/>
            </p:spPr>
            <p:txBody>
              <a:bodyPr wrap="square" rtlCol="0">
                <a:spAutoFit/>
              </a:bodyPr>
              <a:lstStyle/>
              <a:p>
                <a:r>
                  <a:rPr lang="en-GB" dirty="0"/>
                  <a:t>Back scattering peak</a:t>
                </a:r>
              </a:p>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𝑓</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26</m:t>
                      </m:r>
                      <m:r>
                        <a:rPr lang="en-GB" b="0" i="1" smtClean="0">
                          <a:latin typeface="Cambria Math" panose="02040503050406030204" pitchFamily="18" charset="0"/>
                        </a:rPr>
                        <m:t> </m:t>
                      </m:r>
                      <m:r>
                        <a:rPr lang="en-GB" b="0" i="1" smtClean="0">
                          <a:latin typeface="Cambria Math" panose="02040503050406030204" pitchFamily="18" charset="0"/>
                        </a:rPr>
                        <m:t>𝑀𝑒𝑉</m:t>
                      </m:r>
                    </m:oMath>
                  </m:oMathPara>
                </a14:m>
                <a:endParaRPr lang="en-IL" dirty="0"/>
              </a:p>
            </p:txBody>
          </p:sp>
        </mc:Choice>
        <mc:Fallback xmlns="">
          <p:sp>
            <p:nvSpPr>
              <p:cNvPr id="12" name="תיבת טקסט 11">
                <a:extLst>
                  <a:ext uri="{FF2B5EF4-FFF2-40B4-BE49-F238E27FC236}">
                    <a16:creationId xmlns:a16="http://schemas.microsoft.com/office/drawing/2014/main" id="{B72F3053-0F7A-5279-C11F-902735B6988F}"/>
                  </a:ext>
                </a:extLst>
              </p:cNvPr>
              <p:cNvSpPr txBox="1">
                <a:spLocks noRot="1" noChangeAspect="1" noMove="1" noResize="1" noEditPoints="1" noAdjustHandles="1" noChangeArrowheads="1" noChangeShapeType="1" noTextEdit="1"/>
              </p:cNvSpPr>
              <p:nvPr/>
            </p:nvSpPr>
            <p:spPr>
              <a:xfrm>
                <a:off x="8549848" y="497788"/>
                <a:ext cx="2428875" cy="709425"/>
              </a:xfrm>
              <a:prstGeom prst="rect">
                <a:avLst/>
              </a:prstGeom>
              <a:blipFill>
                <a:blip r:embed="rId4"/>
                <a:stretch>
                  <a:fillRect l="-2261" t="-5172" b="-1724"/>
                </a:stretch>
              </a:blipFill>
            </p:spPr>
            <p:txBody>
              <a:bodyPr/>
              <a:lstStyle/>
              <a:p>
                <a:r>
                  <a:rPr lang="en-IL">
                    <a:noFill/>
                  </a:rPr>
                  <a:t> </a:t>
                </a:r>
              </a:p>
            </p:txBody>
          </p:sp>
        </mc:Fallback>
      </mc:AlternateContent>
      <p:cxnSp>
        <p:nvCxnSpPr>
          <p:cNvPr id="13" name="מחבר חץ ישר 12">
            <a:extLst>
              <a:ext uri="{FF2B5EF4-FFF2-40B4-BE49-F238E27FC236}">
                <a16:creationId xmlns:a16="http://schemas.microsoft.com/office/drawing/2014/main" id="{FC8EB0A3-11C6-8497-D1AF-642052F890C0}"/>
              </a:ext>
            </a:extLst>
          </p:cNvPr>
          <p:cNvCxnSpPr>
            <a:cxnSpLocks/>
          </p:cNvCxnSpPr>
          <p:nvPr/>
        </p:nvCxnSpPr>
        <p:spPr>
          <a:xfrm>
            <a:off x="10557659" y="659035"/>
            <a:ext cx="335531" cy="80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תיבת טקסט 13">
            <a:extLst>
              <a:ext uri="{FF2B5EF4-FFF2-40B4-BE49-F238E27FC236}">
                <a16:creationId xmlns:a16="http://schemas.microsoft.com/office/drawing/2014/main" id="{C9840A24-2171-2BCA-48E7-81A4B33B5E3A}"/>
              </a:ext>
            </a:extLst>
          </p:cNvPr>
          <p:cNvSpPr txBox="1"/>
          <p:nvPr/>
        </p:nvSpPr>
        <p:spPr>
          <a:xfrm>
            <a:off x="11263695" y="580054"/>
            <a:ext cx="1431283" cy="646331"/>
          </a:xfrm>
          <a:prstGeom prst="rect">
            <a:avLst/>
          </a:prstGeom>
          <a:noFill/>
        </p:spPr>
        <p:txBody>
          <a:bodyPr wrap="square" rtlCol="0">
            <a:spAutoFit/>
          </a:bodyPr>
          <a:lstStyle/>
          <a:p>
            <a:r>
              <a:rPr lang="en-GB" dirty="0"/>
              <a:t>0 interaction neutrons</a:t>
            </a:r>
            <a:endParaRPr lang="en-IL" dirty="0"/>
          </a:p>
        </p:txBody>
      </p:sp>
      <p:cxnSp>
        <p:nvCxnSpPr>
          <p:cNvPr id="15" name="מחבר חץ ישר 14">
            <a:extLst>
              <a:ext uri="{FF2B5EF4-FFF2-40B4-BE49-F238E27FC236}">
                <a16:creationId xmlns:a16="http://schemas.microsoft.com/office/drawing/2014/main" id="{E0CCD4A5-9B88-E036-B747-ECB06BE18A5A}"/>
              </a:ext>
            </a:extLst>
          </p:cNvPr>
          <p:cNvCxnSpPr>
            <a:cxnSpLocks/>
          </p:cNvCxnSpPr>
          <p:nvPr/>
        </p:nvCxnSpPr>
        <p:spPr>
          <a:xfrm>
            <a:off x="11762072" y="1253012"/>
            <a:ext cx="217264" cy="222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9528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4423C833-6E10-60A6-A04D-F25A59A8EBA4}"/>
              </a:ext>
            </a:extLst>
          </p:cNvPr>
          <p:cNvPicPr>
            <a:picLocks noChangeAspect="1"/>
          </p:cNvPicPr>
          <p:nvPr/>
        </p:nvPicPr>
        <p:blipFill>
          <a:blip r:embed="rId2"/>
          <a:stretch>
            <a:fillRect/>
          </a:stretch>
        </p:blipFill>
        <p:spPr>
          <a:xfrm>
            <a:off x="0" y="174463"/>
            <a:ext cx="12599988" cy="6509073"/>
          </a:xfrm>
          <a:prstGeom prst="rect">
            <a:avLst/>
          </a:prstGeom>
        </p:spPr>
      </p:pic>
      <p:sp>
        <p:nvSpPr>
          <p:cNvPr id="6" name="תיבת טקסט 5">
            <a:extLst>
              <a:ext uri="{FF2B5EF4-FFF2-40B4-BE49-F238E27FC236}">
                <a16:creationId xmlns:a16="http://schemas.microsoft.com/office/drawing/2014/main" id="{BF1846BF-6EE1-301D-9164-FBAF577FDC8D}"/>
              </a:ext>
            </a:extLst>
          </p:cNvPr>
          <p:cNvSpPr txBox="1"/>
          <p:nvPr/>
        </p:nvSpPr>
        <p:spPr>
          <a:xfrm>
            <a:off x="9046369" y="89452"/>
            <a:ext cx="3158883" cy="369332"/>
          </a:xfrm>
          <a:prstGeom prst="rect">
            <a:avLst/>
          </a:prstGeom>
          <a:noFill/>
        </p:spPr>
        <p:txBody>
          <a:bodyPr wrap="square">
            <a:spAutoFit/>
          </a:bodyPr>
          <a:lstStyle/>
          <a:p>
            <a:r>
              <a:rPr lang="en-GB" dirty="0"/>
              <a:t>Detector size 0.5x0.5x0.5 meter</a:t>
            </a:r>
            <a:endParaRPr lang="en-IL" dirty="0"/>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01B80D76-97E7-0871-1598-E9212CCDCEA4}"/>
                  </a:ext>
                </a:extLst>
              </p:cNvPr>
              <p:cNvSpPr txBox="1"/>
              <p:nvPr/>
            </p:nvSpPr>
            <p:spPr>
              <a:xfrm>
                <a:off x="5642810" y="884095"/>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=2.5</m:t>
                      </m:r>
                      <m:r>
                        <a:rPr lang="en-GB" b="0" i="1" smtClean="0">
                          <a:latin typeface="Cambria Math" panose="02040503050406030204" pitchFamily="18" charset="0"/>
                        </a:rPr>
                        <m:t>𝑀𝑒𝑉</m:t>
                      </m:r>
                    </m:oMath>
                  </m:oMathPara>
                </a14:m>
                <a:endParaRPr lang="en-IL" dirty="0"/>
              </a:p>
            </p:txBody>
          </p:sp>
        </mc:Choice>
        <mc:Fallback xmlns="">
          <p:sp>
            <p:nvSpPr>
              <p:cNvPr id="2" name="תיבת טקסט 1">
                <a:extLst>
                  <a:ext uri="{FF2B5EF4-FFF2-40B4-BE49-F238E27FC236}">
                    <a16:creationId xmlns:a16="http://schemas.microsoft.com/office/drawing/2014/main" id="{01B80D76-97E7-0871-1598-E9212CCDCEA4}"/>
                  </a:ext>
                </a:extLst>
              </p:cNvPr>
              <p:cNvSpPr txBox="1">
                <a:spLocks noRot="1" noChangeAspect="1" noMove="1" noResize="1" noEditPoints="1" noAdjustHandles="1" noChangeArrowheads="1" noChangeShapeType="1" noTextEdit="1"/>
              </p:cNvSpPr>
              <p:nvPr/>
            </p:nvSpPr>
            <p:spPr>
              <a:xfrm>
                <a:off x="5642810" y="884095"/>
                <a:ext cx="6299734" cy="391582"/>
              </a:xfrm>
              <a:prstGeom prst="rect">
                <a:avLst/>
              </a:prstGeom>
              <a:blipFill>
                <a:blip r:embed="rId3"/>
                <a:stretch>
                  <a:fillRect b="-3125"/>
                </a:stretch>
              </a:blipFill>
            </p:spPr>
            <p:txBody>
              <a:bodyPr/>
              <a:lstStyle/>
              <a:p>
                <a:r>
                  <a:rPr lang="en-IL">
                    <a:noFill/>
                  </a:rPr>
                  <a:t> </a:t>
                </a:r>
              </a:p>
            </p:txBody>
          </p:sp>
        </mc:Fallback>
      </mc:AlternateContent>
    </p:spTree>
    <p:extLst>
      <p:ext uri="{BB962C8B-B14F-4D97-AF65-F5344CB8AC3E}">
        <p14:creationId xmlns:p14="http://schemas.microsoft.com/office/powerpoint/2010/main" val="2848735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F309E8E-5657-92AE-E5D4-BA43215DFA2A}"/>
              </a:ext>
            </a:extLst>
          </p:cNvPr>
          <p:cNvPicPr>
            <a:picLocks noChangeAspect="1"/>
          </p:cNvPicPr>
          <p:nvPr/>
        </p:nvPicPr>
        <p:blipFill>
          <a:blip r:embed="rId2"/>
          <a:stretch>
            <a:fillRect/>
          </a:stretch>
        </p:blipFill>
        <p:spPr>
          <a:xfrm>
            <a:off x="1" y="192505"/>
            <a:ext cx="12597822" cy="6474102"/>
          </a:xfrm>
          <a:prstGeom prst="rect">
            <a:avLst/>
          </a:prstGeom>
        </p:spPr>
      </p:pic>
      <p:sp>
        <p:nvSpPr>
          <p:cNvPr id="6" name="תיבת טקסט 5">
            <a:extLst>
              <a:ext uri="{FF2B5EF4-FFF2-40B4-BE49-F238E27FC236}">
                <a16:creationId xmlns:a16="http://schemas.microsoft.com/office/drawing/2014/main" id="{BF1846BF-6EE1-301D-9164-FBAF577FDC8D}"/>
              </a:ext>
            </a:extLst>
          </p:cNvPr>
          <p:cNvSpPr txBox="1"/>
          <p:nvPr/>
        </p:nvSpPr>
        <p:spPr>
          <a:xfrm>
            <a:off x="9046369" y="89452"/>
            <a:ext cx="3158883" cy="369332"/>
          </a:xfrm>
          <a:prstGeom prst="rect">
            <a:avLst/>
          </a:prstGeom>
          <a:noFill/>
        </p:spPr>
        <p:txBody>
          <a:bodyPr wrap="square">
            <a:spAutoFit/>
          </a:bodyPr>
          <a:lstStyle/>
          <a:p>
            <a:r>
              <a:rPr lang="en-GB" dirty="0"/>
              <a:t>Detector size 0.5x0.5x0.5 meter</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F1444D1F-BEBE-5F68-7A96-9E423B087F18}"/>
                  </a:ext>
                </a:extLst>
              </p:cNvPr>
              <p:cNvSpPr txBox="1"/>
              <p:nvPr/>
            </p:nvSpPr>
            <p:spPr>
              <a:xfrm>
                <a:off x="4247147" y="749341"/>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=2.5</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F1444D1F-BEBE-5F68-7A96-9E423B087F18}"/>
                  </a:ext>
                </a:extLst>
              </p:cNvPr>
              <p:cNvSpPr txBox="1">
                <a:spLocks noRot="1" noChangeAspect="1" noMove="1" noResize="1" noEditPoints="1" noAdjustHandles="1" noChangeArrowheads="1" noChangeShapeType="1" noTextEdit="1"/>
              </p:cNvSpPr>
              <p:nvPr/>
            </p:nvSpPr>
            <p:spPr>
              <a:xfrm>
                <a:off x="4247147" y="749341"/>
                <a:ext cx="6299734" cy="391582"/>
              </a:xfrm>
              <a:prstGeom prst="rect">
                <a:avLst/>
              </a:prstGeom>
              <a:blipFill>
                <a:blip r:embed="rId3"/>
                <a:stretch>
                  <a:fillRect b="-1563"/>
                </a:stretch>
              </a:blipFill>
            </p:spPr>
            <p:txBody>
              <a:bodyPr/>
              <a:lstStyle/>
              <a:p>
                <a:r>
                  <a:rPr lang="en-IL">
                    <a:noFill/>
                  </a:rPr>
                  <a:t> </a:t>
                </a:r>
              </a:p>
            </p:txBody>
          </p:sp>
        </mc:Fallback>
      </mc:AlternateContent>
    </p:spTree>
    <p:extLst>
      <p:ext uri="{BB962C8B-B14F-4D97-AF65-F5344CB8AC3E}">
        <p14:creationId xmlns:p14="http://schemas.microsoft.com/office/powerpoint/2010/main" val="2185418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hape&#10;&#10;Description automatically generated">
            <a:extLst>
              <a:ext uri="{FF2B5EF4-FFF2-40B4-BE49-F238E27FC236}">
                <a16:creationId xmlns:a16="http://schemas.microsoft.com/office/drawing/2014/main" id="{C59D7273-A4F4-D91C-36C2-F07E8C13A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008" y="2825908"/>
            <a:ext cx="4090071" cy="4038560"/>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9BDAB594-B9AA-17CA-D451-28D7C86B2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12" y="2825906"/>
            <a:ext cx="4090071" cy="4038560"/>
          </a:xfrm>
          <a:prstGeom prst="rect">
            <a:avLst/>
          </a:prstGeom>
        </p:spPr>
      </p:pic>
      <p:sp>
        <p:nvSpPr>
          <p:cNvPr id="11" name="TextBox 10">
            <a:extLst>
              <a:ext uri="{FF2B5EF4-FFF2-40B4-BE49-F238E27FC236}">
                <a16:creationId xmlns:a16="http://schemas.microsoft.com/office/drawing/2014/main" id="{8AE0C32F-8413-01F3-8E2A-55CB30737B88}"/>
              </a:ext>
            </a:extLst>
          </p:cNvPr>
          <p:cNvSpPr txBox="1"/>
          <p:nvPr/>
        </p:nvSpPr>
        <p:spPr>
          <a:xfrm>
            <a:off x="905625" y="157066"/>
            <a:ext cx="11330145" cy="601255"/>
          </a:xfrm>
          <a:prstGeom prst="rect">
            <a:avLst/>
          </a:prstGeom>
          <a:noFill/>
        </p:spPr>
        <p:txBody>
          <a:bodyPr wrap="square">
            <a:spAutoFit/>
          </a:bodyPr>
          <a:lstStyle/>
          <a:p>
            <a:r>
              <a:rPr lang="en-GB" sz="3307" b="1" dirty="0"/>
              <a:t>Examples of 2.5 MeV neutron interaction sequence in LArTPC</a:t>
            </a:r>
            <a:endParaRPr lang="en-IL" sz="3307" b="1"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AFC201-1E33-5234-86D1-35E1BC6BFD4A}"/>
                  </a:ext>
                </a:extLst>
              </p:cNvPr>
              <p:cNvSpPr txBox="1"/>
              <p:nvPr/>
            </p:nvSpPr>
            <p:spPr>
              <a:xfrm>
                <a:off x="472506" y="3137087"/>
                <a:ext cx="3681560" cy="1237262"/>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enters the detector, scatters elastically and exits the detector.</a:t>
                </a:r>
                <a:endParaRPr lang="en-IL" sz="2480" dirty="0">
                  <a:solidFill>
                    <a:schemeClr val="bg1"/>
                  </a:solidFill>
                </a:endParaRPr>
              </a:p>
            </p:txBody>
          </p:sp>
        </mc:Choice>
        <mc:Fallback xmlns="">
          <p:sp>
            <p:nvSpPr>
              <p:cNvPr id="12" name="TextBox 11">
                <a:extLst>
                  <a:ext uri="{FF2B5EF4-FFF2-40B4-BE49-F238E27FC236}">
                    <a16:creationId xmlns:a16="http://schemas.microsoft.com/office/drawing/2014/main" id="{00AFC201-1E33-5234-86D1-35E1BC6BFD4A}"/>
                  </a:ext>
                </a:extLst>
              </p:cNvPr>
              <p:cNvSpPr txBox="1">
                <a:spLocks noRot="1" noChangeAspect="1" noMove="1" noResize="1" noEditPoints="1" noAdjustHandles="1" noChangeArrowheads="1" noChangeShapeType="1" noTextEdit="1"/>
              </p:cNvSpPr>
              <p:nvPr/>
            </p:nvSpPr>
            <p:spPr>
              <a:xfrm>
                <a:off x="472506" y="3137087"/>
                <a:ext cx="3681560" cy="1237262"/>
              </a:xfrm>
              <a:prstGeom prst="rect">
                <a:avLst/>
              </a:prstGeom>
              <a:blipFill>
                <a:blip r:embed="rId4"/>
                <a:stretch>
                  <a:fillRect l="-2819" t="-3941" b="-1083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C7E89DF-A623-76B1-BC10-343BB62E3542}"/>
                  </a:ext>
                </a:extLst>
              </p:cNvPr>
              <p:cNvSpPr txBox="1"/>
              <p:nvPr/>
            </p:nvSpPr>
            <p:spPr>
              <a:xfrm>
                <a:off x="8807685" y="4845188"/>
                <a:ext cx="3231212" cy="1618905"/>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enters the detector, scatters elastically multiple times and exits the detector.</a:t>
                </a:r>
                <a:endParaRPr lang="en-IL" sz="2480" dirty="0">
                  <a:solidFill>
                    <a:schemeClr val="bg1"/>
                  </a:solidFill>
                </a:endParaRPr>
              </a:p>
            </p:txBody>
          </p:sp>
        </mc:Choice>
        <mc:Fallback xmlns="">
          <p:sp>
            <p:nvSpPr>
              <p:cNvPr id="13" name="TextBox 12">
                <a:extLst>
                  <a:ext uri="{FF2B5EF4-FFF2-40B4-BE49-F238E27FC236}">
                    <a16:creationId xmlns:a16="http://schemas.microsoft.com/office/drawing/2014/main" id="{CC7E89DF-A623-76B1-BC10-343BB62E3542}"/>
                  </a:ext>
                </a:extLst>
              </p:cNvPr>
              <p:cNvSpPr txBox="1">
                <a:spLocks noRot="1" noChangeAspect="1" noMove="1" noResize="1" noEditPoints="1" noAdjustHandles="1" noChangeArrowheads="1" noChangeShapeType="1" noTextEdit="1"/>
              </p:cNvSpPr>
              <p:nvPr/>
            </p:nvSpPr>
            <p:spPr>
              <a:xfrm>
                <a:off x="8807685" y="4845188"/>
                <a:ext cx="3231212" cy="1618905"/>
              </a:xfrm>
              <a:prstGeom prst="rect">
                <a:avLst/>
              </a:prstGeom>
              <a:blipFill>
                <a:blip r:embed="rId5"/>
                <a:stretch>
                  <a:fillRect l="-3208" t="-3019" b="-8302"/>
                </a:stretch>
              </a:blipFill>
            </p:spPr>
            <p:txBody>
              <a:bodyPr/>
              <a:lstStyle/>
              <a:p>
                <a:r>
                  <a:rPr lang="en-IL">
                    <a:noFill/>
                  </a:rPr>
                  <a:t> </a:t>
                </a:r>
              </a:p>
            </p:txBody>
          </p:sp>
        </mc:Fallback>
      </mc:AlternateContent>
      <p:pic>
        <p:nvPicPr>
          <p:cNvPr id="15" name="Picture 14" descr="Chart&#10;&#10;Description automatically generated">
            <a:extLst>
              <a:ext uri="{FF2B5EF4-FFF2-40B4-BE49-F238E27FC236}">
                <a16:creationId xmlns:a16="http://schemas.microsoft.com/office/drawing/2014/main" id="{3A22C7F2-EB3D-F798-07B6-4E14643B3F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4962" y="2789553"/>
            <a:ext cx="4090071" cy="411758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D8D336-2D1F-F235-59B1-40E5B934F8DA}"/>
                  </a:ext>
                </a:extLst>
              </p:cNvPr>
              <p:cNvSpPr txBox="1"/>
              <p:nvPr/>
            </p:nvSpPr>
            <p:spPr>
              <a:xfrm>
                <a:off x="4671107" y="3114771"/>
                <a:ext cx="3075920" cy="1237262"/>
              </a:xfrm>
              <a:prstGeom prst="rect">
                <a:avLst/>
              </a:prstGeom>
              <a:noFill/>
            </p:spPr>
            <p:txBody>
              <a:bodyPr wrap="square" rtlCol="0">
                <a:spAutoFit/>
              </a:bodyPr>
              <a:lstStyle/>
              <a:p>
                <a14:m>
                  <m:oMath xmlns:m="http://schemas.openxmlformats.org/officeDocument/2006/math">
                    <m:r>
                      <a:rPr lang="en-GB" sz="2480" i="1">
                        <a:solidFill>
                          <a:schemeClr val="bg1"/>
                        </a:solidFill>
                        <a:latin typeface="Cambria Math" panose="02040503050406030204" pitchFamily="18" charset="0"/>
                      </a:rPr>
                      <m:t>𝑛</m:t>
                    </m:r>
                    <m:r>
                      <a:rPr lang="en-GB" sz="2480" i="1">
                        <a:solidFill>
                          <a:schemeClr val="bg1"/>
                        </a:solidFill>
                        <a:latin typeface="Cambria Math" panose="02040503050406030204" pitchFamily="18" charset="0"/>
                      </a:rPr>
                      <m:t> </m:t>
                    </m:r>
                  </m:oMath>
                </a14:m>
                <a:r>
                  <a:rPr lang="en-GB" sz="2480" dirty="0">
                    <a:solidFill>
                      <a:schemeClr val="bg1"/>
                    </a:solidFill>
                  </a:rPr>
                  <a:t>captured on Ar and performs </a:t>
                </a:r>
                <a:r>
                  <a:rPr lang="en-GB" sz="2480" baseline="30000" dirty="0">
                    <a:solidFill>
                      <a:schemeClr val="bg1"/>
                    </a:solidFill>
                  </a:rPr>
                  <a:t>40</a:t>
                </a:r>
                <a:r>
                  <a:rPr lang="en-GB" sz="2480" dirty="0">
                    <a:solidFill>
                      <a:schemeClr val="bg1"/>
                    </a:solidFill>
                  </a:rPr>
                  <a:t>Ar(n,n’)</a:t>
                </a:r>
                <a:r>
                  <a:rPr lang="en-GB" sz="2480" baseline="30000" dirty="0">
                    <a:solidFill>
                      <a:schemeClr val="bg1"/>
                    </a:solidFill>
                  </a:rPr>
                  <a:t>40</a:t>
                </a:r>
                <a:r>
                  <a:rPr lang="en-GB" sz="2480" dirty="0">
                    <a:solidFill>
                      <a:schemeClr val="bg1"/>
                    </a:solidFill>
                  </a:rPr>
                  <a:t>Ar process.</a:t>
                </a:r>
                <a:endParaRPr lang="en-IL" sz="2480" dirty="0">
                  <a:solidFill>
                    <a:schemeClr val="bg1"/>
                  </a:solidFill>
                </a:endParaRPr>
              </a:p>
            </p:txBody>
          </p:sp>
        </mc:Choice>
        <mc:Fallback xmlns="">
          <p:sp>
            <p:nvSpPr>
              <p:cNvPr id="16" name="TextBox 15">
                <a:extLst>
                  <a:ext uri="{FF2B5EF4-FFF2-40B4-BE49-F238E27FC236}">
                    <a16:creationId xmlns:a16="http://schemas.microsoft.com/office/drawing/2014/main" id="{72D8D336-2D1F-F235-59B1-40E5B934F8DA}"/>
                  </a:ext>
                </a:extLst>
              </p:cNvPr>
              <p:cNvSpPr txBox="1">
                <a:spLocks noRot="1" noChangeAspect="1" noMove="1" noResize="1" noEditPoints="1" noAdjustHandles="1" noChangeArrowheads="1" noChangeShapeType="1" noTextEdit="1"/>
              </p:cNvSpPr>
              <p:nvPr/>
            </p:nvSpPr>
            <p:spPr>
              <a:xfrm>
                <a:off x="4671107" y="3114771"/>
                <a:ext cx="3075920" cy="1237262"/>
              </a:xfrm>
              <a:prstGeom prst="rect">
                <a:avLst/>
              </a:prstGeom>
              <a:blipFill>
                <a:blip r:embed="rId7"/>
                <a:stretch>
                  <a:fillRect l="-3168" t="-3941" r="-594" b="-1083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C63DE56-AD65-11F0-2F43-6C6B2DBB2409}"/>
                  </a:ext>
                </a:extLst>
              </p:cNvPr>
              <p:cNvSpPr txBox="1"/>
              <p:nvPr/>
            </p:nvSpPr>
            <p:spPr>
              <a:xfrm>
                <a:off x="5730403" y="4979193"/>
                <a:ext cx="2504418" cy="378565"/>
              </a:xfrm>
              <a:prstGeom prst="rect">
                <a:avLst/>
              </a:prstGeom>
              <a:noFill/>
            </p:spPr>
            <p:txBody>
              <a:bodyPr wrap="square" rtlCol="0">
                <a:spAutoFit/>
              </a:bodyPr>
              <a:lstStyle/>
              <a:p>
                <a14:m>
                  <m:oMath xmlns:m="http://schemas.openxmlformats.org/officeDocument/2006/math">
                    <m:r>
                      <a:rPr lang="en-GB" sz="1860" i="1" baseline="30000" dirty="0" smtClean="0">
                        <a:solidFill>
                          <a:schemeClr val="bg1"/>
                        </a:solidFill>
                        <a:latin typeface="Cambria Math" panose="02040503050406030204" pitchFamily="18" charset="0"/>
                      </a:rPr>
                      <m:t>40</m:t>
                    </m:r>
                    <m:r>
                      <m:rPr>
                        <m:sty m:val="p"/>
                      </m:rPr>
                      <a:rPr lang="en-GB" sz="1860" i="0" dirty="0">
                        <a:solidFill>
                          <a:schemeClr val="bg1"/>
                        </a:solidFill>
                        <a:latin typeface="Cambria Math" panose="02040503050406030204" pitchFamily="18" charset="0"/>
                      </a:rPr>
                      <m:t>Ar</m:t>
                    </m:r>
                    <m:r>
                      <a:rPr lang="en-GB" sz="1860" i="1" dirty="0">
                        <a:solidFill>
                          <a:schemeClr val="bg1"/>
                        </a:solidFill>
                        <a:latin typeface="Cambria Math" panose="02040503050406030204" pitchFamily="18" charset="0"/>
                      </a:rPr>
                      <m:t>(</m:t>
                    </m:r>
                    <m:r>
                      <a:rPr lang="en-GB" sz="1860" i="1" dirty="0">
                        <a:solidFill>
                          <a:schemeClr val="bg1"/>
                        </a:solidFill>
                        <a:latin typeface="Cambria Math" panose="02040503050406030204" pitchFamily="18" charset="0"/>
                      </a:rPr>
                      <m:t>𝑛</m:t>
                    </m:r>
                    <m:r>
                      <a:rPr lang="en-GB" sz="1860" i="1" dirty="0">
                        <a:solidFill>
                          <a:schemeClr val="bg1"/>
                        </a:solidFill>
                        <a:latin typeface="Cambria Math" panose="02040503050406030204" pitchFamily="18" charset="0"/>
                      </a:rPr>
                      <m:t>,</m:t>
                    </m:r>
                    <m:r>
                      <a:rPr lang="en-GB" sz="1860" i="1" dirty="0">
                        <a:solidFill>
                          <a:schemeClr val="bg1"/>
                        </a:solidFill>
                        <a:latin typeface="Cambria Math" panose="02040503050406030204" pitchFamily="18" charset="0"/>
                      </a:rPr>
                      <m:t>𝑛</m:t>
                    </m:r>
                    <m:r>
                      <a:rPr lang="en-GB" sz="1860" i="1" dirty="0">
                        <a:solidFill>
                          <a:schemeClr val="bg1"/>
                        </a:solidFill>
                        <a:latin typeface="Cambria Math" panose="02040503050406030204" pitchFamily="18" charset="0"/>
                      </a:rPr>
                      <m:t>’)40</m:t>
                    </m:r>
                    <m:r>
                      <m:rPr>
                        <m:sty m:val="p"/>
                      </m:rPr>
                      <a:rPr lang="en-GB" sz="1860" i="0" dirty="0">
                        <a:solidFill>
                          <a:schemeClr val="bg1"/>
                        </a:solidFill>
                        <a:latin typeface="Cambria Math" panose="02040503050406030204" pitchFamily="18" charset="0"/>
                      </a:rPr>
                      <m:t>Ar</m:t>
                    </m:r>
                    <m:r>
                      <a:rPr lang="en-GB" sz="1860" i="1" dirty="0">
                        <a:solidFill>
                          <a:schemeClr val="bg1"/>
                        </a:solidFill>
                        <a:latin typeface="Cambria Math" panose="02040503050406030204" pitchFamily="18" charset="0"/>
                      </a:rPr>
                      <m:t> </m:t>
                    </m:r>
                  </m:oMath>
                </a14:m>
                <a:r>
                  <a:rPr lang="en-GB" sz="1860" dirty="0">
                    <a:solidFill>
                      <a:schemeClr val="bg1"/>
                    </a:solidFill>
                  </a:rPr>
                  <a:t>vertex</a:t>
                </a:r>
                <a:endParaRPr lang="en-IL" sz="1860" dirty="0">
                  <a:solidFill>
                    <a:schemeClr val="bg1"/>
                  </a:solidFill>
                </a:endParaRPr>
              </a:p>
            </p:txBody>
          </p:sp>
        </mc:Choice>
        <mc:Fallback xmlns="">
          <p:sp>
            <p:nvSpPr>
              <p:cNvPr id="17" name="TextBox 16">
                <a:extLst>
                  <a:ext uri="{FF2B5EF4-FFF2-40B4-BE49-F238E27FC236}">
                    <a16:creationId xmlns:a16="http://schemas.microsoft.com/office/drawing/2014/main" id="{AC63DE56-AD65-11F0-2F43-6C6B2DBB2409}"/>
                  </a:ext>
                </a:extLst>
              </p:cNvPr>
              <p:cNvSpPr txBox="1">
                <a:spLocks noRot="1" noChangeAspect="1" noMove="1" noResize="1" noEditPoints="1" noAdjustHandles="1" noChangeArrowheads="1" noChangeShapeType="1" noTextEdit="1"/>
              </p:cNvSpPr>
              <p:nvPr/>
            </p:nvSpPr>
            <p:spPr>
              <a:xfrm>
                <a:off x="5730403" y="4979193"/>
                <a:ext cx="2504418" cy="378565"/>
              </a:xfrm>
              <a:prstGeom prst="rect">
                <a:avLst/>
              </a:prstGeom>
              <a:blipFill>
                <a:blip r:embed="rId8"/>
                <a:stretch>
                  <a:fillRect t="-9677" b="-24194"/>
                </a:stretch>
              </a:blipFill>
            </p:spPr>
            <p:txBody>
              <a:bodyPr/>
              <a:lstStyle/>
              <a:p>
                <a:r>
                  <a:rPr lang="en-IL">
                    <a:noFill/>
                  </a:rPr>
                  <a:t> </a:t>
                </a:r>
              </a:p>
            </p:txBody>
          </p:sp>
        </mc:Fallback>
      </mc:AlternateContent>
      <p:sp>
        <p:nvSpPr>
          <p:cNvPr id="18" name="Oval 17">
            <a:extLst>
              <a:ext uri="{FF2B5EF4-FFF2-40B4-BE49-F238E27FC236}">
                <a16:creationId xmlns:a16="http://schemas.microsoft.com/office/drawing/2014/main" id="{43E95B6D-9AD0-1865-894E-2502F49604D7}"/>
              </a:ext>
            </a:extLst>
          </p:cNvPr>
          <p:cNvSpPr/>
          <p:nvPr/>
        </p:nvSpPr>
        <p:spPr>
          <a:xfrm flipH="1">
            <a:off x="6226867" y="4728384"/>
            <a:ext cx="146258" cy="20660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86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1478D1-AB1B-12F7-F7D8-9DF2376054E4}"/>
                  </a:ext>
                </a:extLst>
              </p:cNvPr>
              <p:cNvSpPr txBox="1"/>
              <p:nvPr/>
            </p:nvSpPr>
            <p:spPr>
              <a:xfrm>
                <a:off x="5649419" y="4516119"/>
                <a:ext cx="260328" cy="3816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80" i="1">
                          <a:solidFill>
                            <a:schemeClr val="bg1"/>
                          </a:solidFill>
                          <a:latin typeface="Cambria Math" panose="02040503050406030204" pitchFamily="18" charset="0"/>
                        </a:rPr>
                        <m:t>𝑛</m:t>
                      </m:r>
                    </m:oMath>
                  </m:oMathPara>
                </a14:m>
                <a:endParaRPr lang="en-IL" sz="2480" dirty="0">
                  <a:solidFill>
                    <a:schemeClr val="bg1"/>
                  </a:solidFill>
                </a:endParaRPr>
              </a:p>
            </p:txBody>
          </p:sp>
        </mc:Choice>
        <mc:Fallback xmlns="">
          <p:sp>
            <p:nvSpPr>
              <p:cNvPr id="19" name="TextBox 18">
                <a:extLst>
                  <a:ext uri="{FF2B5EF4-FFF2-40B4-BE49-F238E27FC236}">
                    <a16:creationId xmlns:a16="http://schemas.microsoft.com/office/drawing/2014/main" id="{FD1478D1-AB1B-12F7-F7D8-9DF2376054E4}"/>
                  </a:ext>
                </a:extLst>
              </p:cNvPr>
              <p:cNvSpPr txBox="1">
                <a:spLocks noRot="1" noChangeAspect="1" noMove="1" noResize="1" noEditPoints="1" noAdjustHandles="1" noChangeArrowheads="1" noChangeShapeType="1" noTextEdit="1"/>
              </p:cNvSpPr>
              <p:nvPr/>
            </p:nvSpPr>
            <p:spPr>
              <a:xfrm>
                <a:off x="5649419" y="4516119"/>
                <a:ext cx="260328" cy="381643"/>
              </a:xfrm>
              <a:prstGeom prst="rect">
                <a:avLst/>
              </a:prstGeom>
              <a:blipFill>
                <a:blip r:embed="rId9"/>
                <a:stretch>
                  <a:fillRect l="-16667" r="-16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40F99E-D467-E89F-C950-6E138B6E33A8}"/>
                  </a:ext>
                </a:extLst>
              </p:cNvPr>
              <p:cNvSpPr txBox="1"/>
              <p:nvPr/>
            </p:nvSpPr>
            <p:spPr>
              <a:xfrm>
                <a:off x="5357960" y="5247941"/>
                <a:ext cx="372443" cy="381643"/>
              </a:xfrm>
              <a:prstGeom prst="rect">
                <a:avLst/>
              </a:prstGeom>
              <a:noFill/>
            </p:spPr>
            <p:txBody>
              <a:bodyPr wrap="square" lIns="0" tIns="0" rIns="0" bIns="0" rtlCol="0">
                <a:spAutoFit/>
              </a:bodyPr>
              <a:lstStyle/>
              <a:p>
                <a14:m>
                  <m:oMath xmlns:m="http://schemas.openxmlformats.org/officeDocument/2006/math">
                    <m:r>
                      <a:rPr lang="en-GB" sz="2480" i="1">
                        <a:solidFill>
                          <a:schemeClr val="bg1"/>
                        </a:solidFill>
                        <a:latin typeface="Cambria Math" panose="02040503050406030204" pitchFamily="18" charset="0"/>
                      </a:rPr>
                      <m:t>𝑛</m:t>
                    </m:r>
                  </m:oMath>
                </a14:m>
                <a:r>
                  <a:rPr lang="en-GB" sz="2480" dirty="0">
                    <a:solidFill>
                      <a:schemeClr val="bg1"/>
                    </a:solidFill>
                  </a:rPr>
                  <a:t>’</a:t>
                </a:r>
                <a:endParaRPr lang="en-IL" sz="2480" dirty="0">
                  <a:solidFill>
                    <a:schemeClr val="bg1"/>
                  </a:solidFill>
                </a:endParaRPr>
              </a:p>
            </p:txBody>
          </p:sp>
        </mc:Choice>
        <mc:Fallback xmlns="">
          <p:sp>
            <p:nvSpPr>
              <p:cNvPr id="20" name="TextBox 19">
                <a:extLst>
                  <a:ext uri="{FF2B5EF4-FFF2-40B4-BE49-F238E27FC236}">
                    <a16:creationId xmlns:a16="http://schemas.microsoft.com/office/drawing/2014/main" id="{7F40F99E-D467-E89F-C950-6E138B6E33A8}"/>
                  </a:ext>
                </a:extLst>
              </p:cNvPr>
              <p:cNvSpPr txBox="1">
                <a:spLocks noRot="1" noChangeAspect="1" noMove="1" noResize="1" noEditPoints="1" noAdjustHandles="1" noChangeArrowheads="1" noChangeShapeType="1" noTextEdit="1"/>
              </p:cNvSpPr>
              <p:nvPr/>
            </p:nvSpPr>
            <p:spPr>
              <a:xfrm>
                <a:off x="5357960" y="5247941"/>
                <a:ext cx="372443" cy="381643"/>
              </a:xfrm>
              <a:prstGeom prst="rect">
                <a:avLst/>
              </a:prstGeom>
              <a:blipFill>
                <a:blip r:embed="rId10"/>
                <a:stretch>
                  <a:fillRect l="-21311" t="-24194" r="-22951" b="-51613"/>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289C09-DA6C-0DBF-997B-A3E2BEBDF984}"/>
                  </a:ext>
                </a:extLst>
              </p:cNvPr>
              <p:cNvSpPr txBox="1"/>
              <p:nvPr/>
            </p:nvSpPr>
            <p:spPr>
              <a:xfrm>
                <a:off x="6469099" y="4677251"/>
                <a:ext cx="671271" cy="473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80" i="1">
                          <a:solidFill>
                            <a:schemeClr val="bg1"/>
                          </a:solidFill>
                          <a:latin typeface="Cambria Math" panose="02040503050406030204" pitchFamily="18" charset="0"/>
                        </a:rPr>
                        <m:t>𝛾</m:t>
                      </m:r>
                    </m:oMath>
                  </m:oMathPara>
                </a14:m>
                <a:endParaRPr lang="en-IL" sz="2480" dirty="0">
                  <a:solidFill>
                    <a:schemeClr val="bg1"/>
                  </a:solidFill>
                </a:endParaRPr>
              </a:p>
            </p:txBody>
          </p:sp>
        </mc:Choice>
        <mc:Fallback xmlns="">
          <p:sp>
            <p:nvSpPr>
              <p:cNvPr id="21" name="TextBox 20">
                <a:extLst>
                  <a:ext uri="{FF2B5EF4-FFF2-40B4-BE49-F238E27FC236}">
                    <a16:creationId xmlns:a16="http://schemas.microsoft.com/office/drawing/2014/main" id="{9C289C09-DA6C-0DBF-997B-A3E2BEBDF984}"/>
                  </a:ext>
                </a:extLst>
              </p:cNvPr>
              <p:cNvSpPr txBox="1">
                <a:spLocks noRot="1" noChangeAspect="1" noMove="1" noResize="1" noEditPoints="1" noAdjustHandles="1" noChangeArrowheads="1" noChangeShapeType="1" noTextEdit="1"/>
              </p:cNvSpPr>
              <p:nvPr/>
            </p:nvSpPr>
            <p:spPr>
              <a:xfrm>
                <a:off x="6469099" y="4677251"/>
                <a:ext cx="671271" cy="473976"/>
              </a:xfrm>
              <a:prstGeom prst="rect">
                <a:avLst/>
              </a:prstGeom>
              <a:blipFill>
                <a:blip r:embed="rId11"/>
                <a:stretch>
                  <a:fillRect b="-8974"/>
                </a:stretch>
              </a:blipFill>
            </p:spPr>
            <p:txBody>
              <a:bodyPr/>
              <a:lstStyle/>
              <a:p>
                <a:r>
                  <a:rPr lang="en-IL">
                    <a:noFill/>
                  </a:rPr>
                  <a:t> </a:t>
                </a:r>
              </a:p>
            </p:txBody>
          </p:sp>
        </mc:Fallback>
      </mc:AlternateContent>
      <p:cxnSp>
        <p:nvCxnSpPr>
          <p:cNvPr id="2" name="מחבר חץ ישר 1">
            <a:extLst>
              <a:ext uri="{FF2B5EF4-FFF2-40B4-BE49-F238E27FC236}">
                <a16:creationId xmlns:a16="http://schemas.microsoft.com/office/drawing/2014/main" id="{753DBF00-D01F-B2DD-2053-84BA13B2DB5E}"/>
              </a:ext>
            </a:extLst>
          </p:cNvPr>
          <p:cNvCxnSpPr>
            <a:cxnSpLocks/>
          </p:cNvCxnSpPr>
          <p:nvPr/>
        </p:nvCxnSpPr>
        <p:spPr>
          <a:xfrm rot="5400000">
            <a:off x="49218" y="6213657"/>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מחבר חץ ישר 3">
            <a:extLst>
              <a:ext uri="{FF2B5EF4-FFF2-40B4-BE49-F238E27FC236}">
                <a16:creationId xmlns:a16="http://schemas.microsoft.com/office/drawing/2014/main" id="{30B6FF07-F09F-7767-14F4-6AD5094046A3}"/>
              </a:ext>
            </a:extLst>
          </p:cNvPr>
          <p:cNvCxnSpPr>
            <a:cxnSpLocks/>
          </p:cNvCxnSpPr>
          <p:nvPr/>
        </p:nvCxnSpPr>
        <p:spPr>
          <a:xfrm rot="5400000">
            <a:off x="8377022" y="6213657"/>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מחבר חץ ישר 4">
            <a:extLst>
              <a:ext uri="{FF2B5EF4-FFF2-40B4-BE49-F238E27FC236}">
                <a16:creationId xmlns:a16="http://schemas.microsoft.com/office/drawing/2014/main" id="{5339876F-FBF8-6203-D331-F949BEFDE3C8}"/>
              </a:ext>
            </a:extLst>
          </p:cNvPr>
          <p:cNvCxnSpPr>
            <a:cxnSpLocks/>
          </p:cNvCxnSpPr>
          <p:nvPr/>
        </p:nvCxnSpPr>
        <p:spPr>
          <a:xfrm>
            <a:off x="4598022" y="6609622"/>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מחבר חץ ישר 5">
            <a:extLst>
              <a:ext uri="{FF2B5EF4-FFF2-40B4-BE49-F238E27FC236}">
                <a16:creationId xmlns:a16="http://schemas.microsoft.com/office/drawing/2014/main" id="{5E14DEF0-FDDE-F889-1518-4558871B39BC}"/>
              </a:ext>
            </a:extLst>
          </p:cNvPr>
          <p:cNvCxnSpPr>
            <a:cxnSpLocks/>
          </p:cNvCxnSpPr>
          <p:nvPr/>
        </p:nvCxnSpPr>
        <p:spPr>
          <a:xfrm>
            <a:off x="472504" y="6642489"/>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מחבר חץ ישר 7">
            <a:extLst>
              <a:ext uri="{FF2B5EF4-FFF2-40B4-BE49-F238E27FC236}">
                <a16:creationId xmlns:a16="http://schemas.microsoft.com/office/drawing/2014/main" id="{F3ACBA5F-7405-5A9C-E962-2CFD4C7A6062}"/>
              </a:ext>
            </a:extLst>
          </p:cNvPr>
          <p:cNvCxnSpPr>
            <a:cxnSpLocks/>
          </p:cNvCxnSpPr>
          <p:nvPr/>
        </p:nvCxnSpPr>
        <p:spPr>
          <a:xfrm>
            <a:off x="8807683" y="6609622"/>
            <a:ext cx="649687" cy="0"/>
          </a:xfrm>
          <a:prstGeom prst="straightConnector1">
            <a:avLst/>
          </a:prstGeom>
          <a:ln w="25400">
            <a:solidFill>
              <a:schemeClr val="bg1">
                <a:alpha val="99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תיבת טקסט 9">
            <a:extLst>
              <a:ext uri="{FF2B5EF4-FFF2-40B4-BE49-F238E27FC236}">
                <a16:creationId xmlns:a16="http://schemas.microsoft.com/office/drawing/2014/main" id="{E83CA98F-23C1-9E33-55D6-46CBBF3FD632}"/>
              </a:ext>
            </a:extLst>
          </p:cNvPr>
          <p:cNvSpPr txBox="1"/>
          <p:nvPr/>
        </p:nvSpPr>
        <p:spPr>
          <a:xfrm>
            <a:off x="5612694" y="5978854"/>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
        <p:nvSpPr>
          <p:cNvPr id="14" name="תיבת טקסט 13">
            <a:extLst>
              <a:ext uri="{FF2B5EF4-FFF2-40B4-BE49-F238E27FC236}">
                <a16:creationId xmlns:a16="http://schemas.microsoft.com/office/drawing/2014/main" id="{2229DC8E-29F1-5EFF-6B2E-3F2C5C4F5611}"/>
              </a:ext>
            </a:extLst>
          </p:cNvPr>
          <p:cNvSpPr txBox="1"/>
          <p:nvPr/>
        </p:nvSpPr>
        <p:spPr>
          <a:xfrm>
            <a:off x="443068" y="6569594"/>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
        <p:nvSpPr>
          <p:cNvPr id="22" name="תיבת טקסט 21">
            <a:extLst>
              <a:ext uri="{FF2B5EF4-FFF2-40B4-BE49-F238E27FC236}">
                <a16:creationId xmlns:a16="http://schemas.microsoft.com/office/drawing/2014/main" id="{EDA65A07-86F6-045D-3015-1FE77290A1C0}"/>
              </a:ext>
            </a:extLst>
          </p:cNvPr>
          <p:cNvSpPr txBox="1"/>
          <p:nvPr/>
        </p:nvSpPr>
        <p:spPr>
          <a:xfrm>
            <a:off x="8743638" y="6553900"/>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
        <p:nvSpPr>
          <p:cNvPr id="23" name="תיבת טקסט 22">
            <a:extLst>
              <a:ext uri="{FF2B5EF4-FFF2-40B4-BE49-F238E27FC236}">
                <a16:creationId xmlns:a16="http://schemas.microsoft.com/office/drawing/2014/main" id="{4773146C-71FA-02A7-FD56-1BD51040A231}"/>
              </a:ext>
            </a:extLst>
          </p:cNvPr>
          <p:cNvSpPr txBox="1"/>
          <p:nvPr/>
        </p:nvSpPr>
        <p:spPr>
          <a:xfrm rot="5400000">
            <a:off x="-177834" y="6024376"/>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p:sp>
        <p:nvSpPr>
          <p:cNvPr id="26" name="תיבת טקסט 25">
            <a:extLst>
              <a:ext uri="{FF2B5EF4-FFF2-40B4-BE49-F238E27FC236}">
                <a16:creationId xmlns:a16="http://schemas.microsoft.com/office/drawing/2014/main" id="{FE9CEFEE-D3C7-657A-7CBE-A69BCBF6BDB2}"/>
              </a:ext>
            </a:extLst>
          </p:cNvPr>
          <p:cNvSpPr txBox="1"/>
          <p:nvPr/>
        </p:nvSpPr>
        <p:spPr>
          <a:xfrm rot="5400000">
            <a:off x="8168987" y="6083456"/>
            <a:ext cx="856405" cy="378565"/>
          </a:xfrm>
          <a:prstGeom prst="rect">
            <a:avLst/>
          </a:prstGeom>
          <a:noFill/>
        </p:spPr>
        <p:txBody>
          <a:bodyPr wrap="square" rtlCol="0">
            <a:spAutoFit/>
          </a:bodyPr>
          <a:lstStyle/>
          <a:p>
            <a:r>
              <a:rPr lang="en-GB" sz="1860" dirty="0">
                <a:solidFill>
                  <a:schemeClr val="bg1"/>
                </a:solidFill>
              </a:rPr>
              <a:t>20 cm</a:t>
            </a:r>
            <a:endParaRPr lang="en-IL" sz="1860" dirty="0">
              <a:solidFill>
                <a:schemeClr val="bg1"/>
              </a:solidFill>
            </a:endParaRPr>
          </a:p>
        </p:txBody>
      </p:sp>
      <mc:AlternateContent xmlns:mc="http://schemas.openxmlformats.org/markup-compatibility/2006" xmlns:a14="http://schemas.microsoft.com/office/drawing/2010/main">
        <mc:Choice Requires="a14">
          <p:sp>
            <p:nvSpPr>
              <p:cNvPr id="24" name="תיבת טקסט 23">
                <a:extLst>
                  <a:ext uri="{FF2B5EF4-FFF2-40B4-BE49-F238E27FC236}">
                    <a16:creationId xmlns:a16="http://schemas.microsoft.com/office/drawing/2014/main" id="{73B21753-05F0-15C7-B381-E8C630FF12FE}"/>
                  </a:ext>
                </a:extLst>
              </p:cNvPr>
              <p:cNvSpPr txBox="1"/>
              <p:nvPr/>
            </p:nvSpPr>
            <p:spPr>
              <a:xfrm>
                <a:off x="6415657" y="635961"/>
                <a:ext cx="4784052" cy="1938992"/>
              </a:xfrm>
              <a:prstGeom prst="rect">
                <a:avLst/>
              </a:prstGeom>
              <a:solidFill>
                <a:schemeClr val="tx1"/>
              </a:solidFill>
            </p:spPr>
            <p:txBody>
              <a:bodyPr wrap="square" rtlCol="0">
                <a:spAutoFit/>
              </a:bodyPr>
              <a:lstStyle/>
              <a:p>
                <a:pPr algn="ctr"/>
                <a:r>
                  <a:rPr lang="en-GB" sz="4000" dirty="0">
                    <a:solidFill>
                      <a:schemeClr val="bg1"/>
                    </a:solidFill>
                    <a:latin typeface="STIXGeneral" pitchFamily="2" charset="2"/>
                    <a:ea typeface="STIXGeneral" pitchFamily="2" charset="2"/>
                    <a:cs typeface="STIXGeneral" pitchFamily="2" charset="2"/>
                  </a:rPr>
                  <a:t>Geant4 </a:t>
                </a:r>
                <a14:m>
                  <m:oMath xmlns:m="http://schemas.openxmlformats.org/officeDocument/2006/math">
                    <m:r>
                      <a:rPr lang="en-GB" sz="4000" b="0" i="1" smtClean="0">
                        <a:solidFill>
                          <a:schemeClr val="bg1"/>
                        </a:solidFill>
                        <a:latin typeface="Cambria Math" panose="02040503050406030204" pitchFamily="18" charset="0"/>
                        <a:ea typeface="STIXGeneral" pitchFamily="2" charset="2"/>
                        <a:cs typeface="STIXGeneral" pitchFamily="2" charset="2"/>
                      </a:rPr>
                      <m:t>𝑛</m:t>
                    </m:r>
                    <m:r>
                      <a:rPr lang="en-GB" sz="4000" b="0" i="1" smtClean="0">
                        <a:solidFill>
                          <a:schemeClr val="bg1"/>
                        </a:solidFill>
                        <a:latin typeface="Cambria Math" panose="02040503050406030204" pitchFamily="18" charset="0"/>
                        <a:ea typeface="STIXGeneral" pitchFamily="2" charset="2"/>
                        <a:cs typeface="STIXGeneral" pitchFamily="2" charset="2"/>
                      </a:rPr>
                      <m:t>−</m:t>
                    </m:r>
                    <m:r>
                      <m:rPr>
                        <m:sty m:val="p"/>
                      </m:rPr>
                      <a:rPr lang="en-GB" sz="4000" b="0" i="0" smtClean="0">
                        <a:solidFill>
                          <a:schemeClr val="bg1"/>
                        </a:solidFill>
                        <a:latin typeface="Cambria Math" panose="02040503050406030204" pitchFamily="18" charset="0"/>
                        <a:ea typeface="STIXGeneral" pitchFamily="2" charset="2"/>
                        <a:cs typeface="STIXGeneral" pitchFamily="2" charset="2"/>
                      </a:rPr>
                      <m:t>LAr</m:t>
                    </m:r>
                  </m:oMath>
                </a14:m>
                <a:r>
                  <a:rPr lang="en-GB" sz="4000" dirty="0">
                    <a:solidFill>
                      <a:schemeClr val="bg1"/>
                    </a:solidFill>
                    <a:latin typeface="STIXGeneral" pitchFamily="2" charset="2"/>
                    <a:ea typeface="STIXGeneral" pitchFamily="2" charset="2"/>
                    <a:cs typeface="STIXGeneral" pitchFamily="2" charset="2"/>
                  </a:rPr>
                  <a:t> interaction example    (</a:t>
                </a:r>
                <a14:m>
                  <m:oMath xmlns:m="http://schemas.openxmlformats.org/officeDocument/2006/math">
                    <m:sSub>
                      <m:sSubPr>
                        <m:ctrlPr>
                          <a:rPr lang="en-GB" sz="4000" b="0" i="1" smtClean="0">
                            <a:solidFill>
                              <a:schemeClr val="bg1"/>
                            </a:solidFill>
                            <a:latin typeface="Cambria Math" panose="02040503050406030204" pitchFamily="18" charset="0"/>
                            <a:ea typeface="STIXGeneral" pitchFamily="2" charset="2"/>
                            <a:cs typeface="STIXGeneral" pitchFamily="2" charset="2"/>
                          </a:rPr>
                        </m:ctrlPr>
                      </m:sSubPr>
                      <m:e>
                        <m:r>
                          <a:rPr lang="en-GB" sz="4000" b="0" i="1" smtClean="0">
                            <a:solidFill>
                              <a:schemeClr val="bg1"/>
                            </a:solidFill>
                            <a:latin typeface="Cambria Math" panose="02040503050406030204" pitchFamily="18" charset="0"/>
                            <a:ea typeface="STIXGeneral" pitchFamily="2" charset="2"/>
                            <a:cs typeface="STIXGeneral" pitchFamily="2" charset="2"/>
                          </a:rPr>
                          <m:t>𝐸</m:t>
                        </m:r>
                      </m:e>
                      <m:sub>
                        <m:r>
                          <a:rPr lang="en-GB" sz="4000" b="0" i="1" smtClean="0">
                            <a:solidFill>
                              <a:schemeClr val="bg1"/>
                            </a:solidFill>
                            <a:latin typeface="Cambria Math" panose="02040503050406030204" pitchFamily="18" charset="0"/>
                            <a:ea typeface="STIXGeneral" pitchFamily="2" charset="2"/>
                            <a:cs typeface="STIXGeneral" pitchFamily="2" charset="2"/>
                          </a:rPr>
                          <m:t>𝑛</m:t>
                        </m:r>
                      </m:sub>
                    </m:sSub>
                    <m:r>
                      <a:rPr lang="en-GB" sz="4000" b="0" i="1" smtClean="0">
                        <a:solidFill>
                          <a:schemeClr val="bg1"/>
                        </a:solidFill>
                        <a:latin typeface="Cambria Math" panose="02040503050406030204" pitchFamily="18" charset="0"/>
                        <a:ea typeface="STIXGeneral" pitchFamily="2" charset="2"/>
                        <a:cs typeface="STIXGeneral" pitchFamily="2" charset="2"/>
                      </a:rPr>
                      <m:t>=</m:t>
                    </m:r>
                  </m:oMath>
                </a14:m>
                <a:r>
                  <a:rPr lang="en-GB" sz="4000" dirty="0">
                    <a:solidFill>
                      <a:schemeClr val="bg1"/>
                    </a:solidFill>
                    <a:latin typeface="STIXGeneral" pitchFamily="2" charset="2"/>
                    <a:ea typeface="STIXGeneral" pitchFamily="2" charset="2"/>
                    <a:cs typeface="STIXGeneral" pitchFamily="2" charset="2"/>
                  </a:rPr>
                  <a:t> 2.5 MeV)</a:t>
                </a:r>
                <a:endParaRPr lang="en-IL" sz="4000" dirty="0">
                  <a:solidFill>
                    <a:schemeClr val="bg1"/>
                  </a:solidFill>
                  <a:latin typeface="STIXGeneral" pitchFamily="2" charset="2"/>
                  <a:ea typeface="STIXGeneral" pitchFamily="2" charset="2"/>
                  <a:cs typeface="STIXGeneral" pitchFamily="2" charset="2"/>
                </a:endParaRPr>
              </a:p>
            </p:txBody>
          </p:sp>
        </mc:Choice>
        <mc:Fallback xmlns="">
          <p:sp>
            <p:nvSpPr>
              <p:cNvPr id="24" name="תיבת טקסט 23">
                <a:extLst>
                  <a:ext uri="{FF2B5EF4-FFF2-40B4-BE49-F238E27FC236}">
                    <a16:creationId xmlns:a16="http://schemas.microsoft.com/office/drawing/2014/main" id="{73B21753-05F0-15C7-B381-E8C630FF12FE}"/>
                  </a:ext>
                </a:extLst>
              </p:cNvPr>
              <p:cNvSpPr txBox="1">
                <a:spLocks noRot="1" noChangeAspect="1" noMove="1" noResize="1" noEditPoints="1" noAdjustHandles="1" noChangeArrowheads="1" noChangeShapeType="1" noTextEdit="1"/>
              </p:cNvSpPr>
              <p:nvPr/>
            </p:nvSpPr>
            <p:spPr>
              <a:xfrm>
                <a:off x="6415657" y="635961"/>
                <a:ext cx="4784052" cy="1938992"/>
              </a:xfrm>
              <a:prstGeom prst="rect">
                <a:avLst/>
              </a:prstGeom>
              <a:blipFill>
                <a:blip r:embed="rId12"/>
                <a:stretch>
                  <a:fillRect t="-5031" r="-9172" b="-13208"/>
                </a:stretch>
              </a:blipFill>
            </p:spPr>
            <p:txBody>
              <a:bodyPr/>
              <a:lstStyle/>
              <a:p>
                <a:r>
                  <a:rPr lang="en-IL">
                    <a:noFill/>
                  </a:rPr>
                  <a:t> </a:t>
                </a:r>
              </a:p>
            </p:txBody>
          </p:sp>
        </mc:Fallback>
      </mc:AlternateContent>
    </p:spTree>
    <p:extLst>
      <p:ext uri="{BB962C8B-B14F-4D97-AF65-F5344CB8AC3E}">
        <p14:creationId xmlns:p14="http://schemas.microsoft.com/office/powerpoint/2010/main" val="1451234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E7B83D81-A096-E759-D3AB-78DAD9F274D7}"/>
              </a:ext>
            </a:extLst>
          </p:cNvPr>
          <p:cNvPicPr>
            <a:picLocks noChangeAspect="1"/>
          </p:cNvPicPr>
          <p:nvPr/>
        </p:nvPicPr>
        <p:blipFill>
          <a:blip r:embed="rId2"/>
          <a:stretch>
            <a:fillRect/>
          </a:stretch>
        </p:blipFill>
        <p:spPr>
          <a:xfrm>
            <a:off x="0" y="190795"/>
            <a:ext cx="12599988" cy="6476410"/>
          </a:xfrm>
          <a:prstGeom prst="rect">
            <a:avLst/>
          </a:prstGeom>
        </p:spPr>
      </p:pic>
      <p:sp>
        <p:nvSpPr>
          <p:cNvPr id="6" name="תיבת טקסט 5">
            <a:extLst>
              <a:ext uri="{FF2B5EF4-FFF2-40B4-BE49-F238E27FC236}">
                <a16:creationId xmlns:a16="http://schemas.microsoft.com/office/drawing/2014/main" id="{D4911488-619E-2875-BC67-32FCF295B711}"/>
              </a:ext>
            </a:extLst>
          </p:cNvPr>
          <p:cNvSpPr txBox="1"/>
          <p:nvPr/>
        </p:nvSpPr>
        <p:spPr>
          <a:xfrm>
            <a:off x="9046369" y="236058"/>
            <a:ext cx="3198640" cy="377233"/>
          </a:xfrm>
          <a:prstGeom prst="rect">
            <a:avLst/>
          </a:prstGeom>
          <a:noFill/>
        </p:spPr>
        <p:txBody>
          <a:bodyPr wrap="square">
            <a:spAutoFit/>
          </a:bodyPr>
          <a:lstStyle/>
          <a:p>
            <a:r>
              <a:rPr lang="en-GB" dirty="0"/>
              <a:t>Detector size 0.5x0.5x0.5 meter</a:t>
            </a:r>
            <a:endParaRPr lang="en-IL" dirty="0"/>
          </a:p>
        </p:txBody>
      </p:sp>
    </p:spTree>
    <p:extLst>
      <p:ext uri="{BB962C8B-B14F-4D97-AF65-F5344CB8AC3E}">
        <p14:creationId xmlns:p14="http://schemas.microsoft.com/office/powerpoint/2010/main" val="4100718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732BD07-AF76-CCAA-649A-0F8D491DCCD2}"/>
              </a:ext>
            </a:extLst>
          </p:cNvPr>
          <p:cNvPicPr>
            <a:picLocks noChangeAspect="1"/>
          </p:cNvPicPr>
          <p:nvPr/>
        </p:nvPicPr>
        <p:blipFill>
          <a:blip r:embed="rId2"/>
          <a:stretch>
            <a:fillRect/>
          </a:stretch>
        </p:blipFill>
        <p:spPr>
          <a:xfrm>
            <a:off x="30657" y="356134"/>
            <a:ext cx="12569331" cy="6323798"/>
          </a:xfrm>
          <a:prstGeom prst="rect">
            <a:avLst/>
          </a:prstGeom>
        </p:spPr>
      </p:pic>
      <p:sp>
        <p:nvSpPr>
          <p:cNvPr id="6" name="תיבת טקסט 5">
            <a:extLst>
              <a:ext uri="{FF2B5EF4-FFF2-40B4-BE49-F238E27FC236}">
                <a16:creationId xmlns:a16="http://schemas.microsoft.com/office/drawing/2014/main" id="{C44CBF26-B63D-2C38-BFFE-2748C2191A17}"/>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p:spTree>
    <p:extLst>
      <p:ext uri="{BB962C8B-B14F-4D97-AF65-F5344CB8AC3E}">
        <p14:creationId xmlns:p14="http://schemas.microsoft.com/office/powerpoint/2010/main" val="434441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628F2F36-BF3D-BD86-A311-FB160DDBD0BC}"/>
              </a:ext>
            </a:extLst>
          </p:cNvPr>
          <p:cNvPicPr>
            <a:picLocks noChangeAspect="1"/>
          </p:cNvPicPr>
          <p:nvPr/>
        </p:nvPicPr>
        <p:blipFill>
          <a:blip r:embed="rId2"/>
          <a:stretch>
            <a:fillRect/>
          </a:stretch>
        </p:blipFill>
        <p:spPr>
          <a:xfrm>
            <a:off x="1" y="303322"/>
            <a:ext cx="12599988" cy="6482488"/>
          </a:xfrm>
          <a:prstGeom prst="rect">
            <a:avLst/>
          </a:prstGeom>
        </p:spPr>
      </p:pic>
      <p:sp>
        <p:nvSpPr>
          <p:cNvPr id="4" name="תיבת טקסט 3">
            <a:extLst>
              <a:ext uri="{FF2B5EF4-FFF2-40B4-BE49-F238E27FC236}">
                <a16:creationId xmlns:a16="http://schemas.microsoft.com/office/drawing/2014/main" id="{736A8DDD-C233-8A67-766F-EF450F9C44FF}"/>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36CC9124-2E6B-235A-35B4-82F89D15B7AB}"/>
                  </a:ext>
                </a:extLst>
              </p:cNvPr>
              <p:cNvSpPr txBox="1"/>
              <p:nvPr/>
            </p:nvSpPr>
            <p:spPr>
              <a:xfrm>
                <a:off x="3336858" y="1216348"/>
                <a:ext cx="6299734" cy="9455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=2.5</m:t>
                      </m:r>
                      <m:r>
                        <a:rPr lang="en-GB" b="0" i="1" smtClean="0">
                          <a:latin typeface="Cambria Math" panose="02040503050406030204" pitchFamily="18" charset="0"/>
                        </a:rPr>
                        <m:t>𝑀𝑒𝑉</m:t>
                      </m:r>
                    </m:oMath>
                  </m:oMathPara>
                </a14:m>
                <a:endParaRPr lang="en-GB" dirty="0"/>
              </a:p>
              <a:p>
                <a:pPr algn="ctr"/>
                <a:r>
                  <a:rPr lang="en-GB" dirty="0"/>
                  <a:t>Stopped neutrons have energy = 0</a:t>
                </a:r>
              </a:p>
              <a:p>
                <a:pPr algn="ctr"/>
                <a:r>
                  <a:rPr lang="en-GB" dirty="0"/>
                  <a:t>In 62% of events there was an </a:t>
                </a:r>
                <a14:m>
                  <m:oMath xmlns:m="http://schemas.openxmlformats.org/officeDocument/2006/math">
                    <m:r>
                      <a:rPr lang="en-GB" i="1" dirty="0" smtClean="0">
                        <a:latin typeface="Cambria Math" panose="02040503050406030204" pitchFamily="18" charset="0"/>
                      </a:rPr>
                      <m:t>(</m:t>
                    </m:r>
                    <m:r>
                      <a:rPr lang="en-GB" i="1" dirty="0" err="1" smtClean="0">
                        <a:latin typeface="Cambria Math" panose="02040503050406030204" pitchFamily="18" charset="0"/>
                      </a:rPr>
                      <m:t>𝑛</m:t>
                    </m:r>
                    <m:r>
                      <a:rPr lang="en-GB" i="1" dirty="0" err="1" smtClean="0">
                        <a:latin typeface="Cambria Math" panose="02040503050406030204" pitchFamily="18" charset="0"/>
                      </a:rPr>
                      <m:t>,</m:t>
                    </m:r>
                    <m:r>
                      <a:rPr lang="en-GB" i="1" dirty="0" err="1" smtClean="0">
                        <a:latin typeface="Cambria Math" panose="02040503050406030204" pitchFamily="18" charset="0"/>
                      </a:rPr>
                      <m:t>𝑛</m:t>
                    </m:r>
                    <m:r>
                      <a:rPr lang="en-GB" i="1" dirty="0" smtClean="0">
                        <a:latin typeface="Cambria Math" panose="02040503050406030204" pitchFamily="18" charset="0"/>
                      </a:rPr>
                      <m:t>’) </m:t>
                    </m:r>
                  </m:oMath>
                </a14:m>
                <a:r>
                  <a:rPr lang="en-GB" dirty="0"/>
                  <a:t>process</a:t>
                </a:r>
                <a:endParaRPr lang="en-IL" dirty="0"/>
              </a:p>
            </p:txBody>
          </p:sp>
        </mc:Choice>
        <mc:Fallback xmlns="">
          <p:sp>
            <p:nvSpPr>
              <p:cNvPr id="9" name="תיבת טקסט 8">
                <a:extLst>
                  <a:ext uri="{FF2B5EF4-FFF2-40B4-BE49-F238E27FC236}">
                    <a16:creationId xmlns:a16="http://schemas.microsoft.com/office/drawing/2014/main" id="{36CC9124-2E6B-235A-35B4-82F89D15B7AB}"/>
                  </a:ext>
                </a:extLst>
              </p:cNvPr>
              <p:cNvSpPr txBox="1">
                <a:spLocks noRot="1" noChangeAspect="1" noMove="1" noResize="1" noEditPoints="1" noAdjustHandles="1" noChangeArrowheads="1" noChangeShapeType="1" noTextEdit="1"/>
              </p:cNvSpPr>
              <p:nvPr/>
            </p:nvSpPr>
            <p:spPr>
              <a:xfrm>
                <a:off x="3336858" y="1216348"/>
                <a:ext cx="6299734" cy="945580"/>
              </a:xfrm>
              <a:prstGeom prst="rect">
                <a:avLst/>
              </a:prstGeom>
              <a:blipFill>
                <a:blip r:embed="rId3"/>
                <a:stretch>
                  <a:fillRect b="-967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EE1A025B-0BC5-9736-A513-7A79EB18683A}"/>
                  </a:ext>
                </a:extLst>
              </p:cNvPr>
              <p:cNvSpPr txBox="1"/>
              <p:nvPr/>
            </p:nvSpPr>
            <p:spPr>
              <a:xfrm>
                <a:off x="8464315" y="621004"/>
                <a:ext cx="2428875" cy="709425"/>
              </a:xfrm>
              <a:prstGeom prst="rect">
                <a:avLst/>
              </a:prstGeom>
              <a:noFill/>
            </p:spPr>
            <p:txBody>
              <a:bodyPr wrap="square" rtlCol="0">
                <a:spAutoFit/>
              </a:bodyPr>
              <a:lstStyle/>
              <a:p>
                <a:r>
                  <a:rPr lang="en-GB" dirty="0"/>
                  <a:t>Back scattering peak</a:t>
                </a:r>
              </a:p>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𝑓</m:t>
                          </m:r>
                        </m:sup>
                      </m:sSubSup>
                      <m:r>
                        <a:rPr lang="en-GB" b="0" i="1" smtClean="0">
                          <a:latin typeface="Cambria Math" panose="02040503050406030204" pitchFamily="18" charset="0"/>
                        </a:rPr>
                        <m:t>=2.26 </m:t>
                      </m:r>
                      <m:r>
                        <a:rPr lang="en-GB" b="0" i="1" smtClean="0">
                          <a:latin typeface="Cambria Math" panose="02040503050406030204" pitchFamily="18" charset="0"/>
                        </a:rPr>
                        <m:t>𝑀𝑒𝑉</m:t>
                      </m:r>
                    </m:oMath>
                  </m:oMathPara>
                </a14:m>
                <a:endParaRPr lang="en-IL" dirty="0"/>
              </a:p>
            </p:txBody>
          </p:sp>
        </mc:Choice>
        <mc:Fallback xmlns="">
          <p:sp>
            <p:nvSpPr>
              <p:cNvPr id="10" name="תיבת טקסט 9">
                <a:extLst>
                  <a:ext uri="{FF2B5EF4-FFF2-40B4-BE49-F238E27FC236}">
                    <a16:creationId xmlns:a16="http://schemas.microsoft.com/office/drawing/2014/main" id="{EE1A025B-0BC5-9736-A513-7A79EB18683A}"/>
                  </a:ext>
                </a:extLst>
              </p:cNvPr>
              <p:cNvSpPr txBox="1">
                <a:spLocks noRot="1" noChangeAspect="1" noMove="1" noResize="1" noEditPoints="1" noAdjustHandles="1" noChangeArrowheads="1" noChangeShapeType="1" noTextEdit="1"/>
              </p:cNvSpPr>
              <p:nvPr/>
            </p:nvSpPr>
            <p:spPr>
              <a:xfrm>
                <a:off x="8464315" y="621004"/>
                <a:ext cx="2428875" cy="709425"/>
              </a:xfrm>
              <a:prstGeom prst="rect">
                <a:avLst/>
              </a:prstGeom>
              <a:blipFill>
                <a:blip r:embed="rId4"/>
                <a:stretch>
                  <a:fillRect l="-2261" t="-5172" b="-1724"/>
                </a:stretch>
              </a:blipFill>
            </p:spPr>
            <p:txBody>
              <a:bodyPr/>
              <a:lstStyle/>
              <a:p>
                <a:r>
                  <a:rPr lang="en-IL">
                    <a:noFill/>
                  </a:rPr>
                  <a:t> </a:t>
                </a:r>
              </a:p>
            </p:txBody>
          </p:sp>
        </mc:Fallback>
      </mc:AlternateContent>
      <p:cxnSp>
        <p:nvCxnSpPr>
          <p:cNvPr id="13" name="מחבר חץ ישר 12">
            <a:extLst>
              <a:ext uri="{FF2B5EF4-FFF2-40B4-BE49-F238E27FC236}">
                <a16:creationId xmlns:a16="http://schemas.microsoft.com/office/drawing/2014/main" id="{A9AF0FC7-DD9D-26FE-75E8-217A683C9259}"/>
              </a:ext>
            </a:extLst>
          </p:cNvPr>
          <p:cNvCxnSpPr>
            <a:cxnSpLocks/>
          </p:cNvCxnSpPr>
          <p:nvPr/>
        </p:nvCxnSpPr>
        <p:spPr>
          <a:xfrm>
            <a:off x="10557659" y="776023"/>
            <a:ext cx="335531" cy="80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9336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AB0A536-F7BF-9F65-2E4F-D8AEFD9C3719}"/>
              </a:ext>
            </a:extLst>
          </p:cNvPr>
          <p:cNvPicPr>
            <a:picLocks noChangeAspect="1"/>
          </p:cNvPicPr>
          <p:nvPr/>
        </p:nvPicPr>
        <p:blipFill>
          <a:blip r:embed="rId2"/>
          <a:stretch>
            <a:fillRect/>
          </a:stretch>
        </p:blipFill>
        <p:spPr>
          <a:xfrm>
            <a:off x="0" y="209564"/>
            <a:ext cx="12599988" cy="6648436"/>
          </a:xfrm>
          <a:prstGeom prst="rect">
            <a:avLst/>
          </a:prstGeom>
        </p:spPr>
      </p:pic>
      <p:sp>
        <p:nvSpPr>
          <p:cNvPr id="6" name="תיבת טקסט 5">
            <a:extLst>
              <a:ext uri="{FF2B5EF4-FFF2-40B4-BE49-F238E27FC236}">
                <a16:creationId xmlns:a16="http://schemas.microsoft.com/office/drawing/2014/main" id="{B1F0C486-97BC-9D85-4B22-5228339D1641}"/>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1A012B9A-6057-E39A-E998-4E47B7D7A04E}"/>
                  </a:ext>
                </a:extLst>
              </p:cNvPr>
              <p:cNvSpPr txBox="1"/>
              <p:nvPr/>
            </p:nvSpPr>
            <p:spPr>
              <a:xfrm>
                <a:off x="3043989" y="1220979"/>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2" name="תיבת טקסט 1">
                <a:extLst>
                  <a:ext uri="{FF2B5EF4-FFF2-40B4-BE49-F238E27FC236}">
                    <a16:creationId xmlns:a16="http://schemas.microsoft.com/office/drawing/2014/main" id="{1A012B9A-6057-E39A-E998-4E47B7D7A04E}"/>
                  </a:ext>
                </a:extLst>
              </p:cNvPr>
              <p:cNvSpPr txBox="1">
                <a:spLocks noRot="1" noChangeAspect="1" noMove="1" noResize="1" noEditPoints="1" noAdjustHandles="1" noChangeArrowheads="1" noChangeShapeType="1" noTextEdit="1"/>
              </p:cNvSpPr>
              <p:nvPr/>
            </p:nvSpPr>
            <p:spPr>
              <a:xfrm>
                <a:off x="3043989" y="1220979"/>
                <a:ext cx="6299734" cy="391582"/>
              </a:xfrm>
              <a:prstGeom prst="rect">
                <a:avLst/>
              </a:prstGeom>
              <a:blipFill>
                <a:blip r:embed="rId3"/>
                <a:stretch>
                  <a:fillRect b="-1538"/>
                </a:stretch>
              </a:blipFill>
            </p:spPr>
            <p:txBody>
              <a:bodyPr/>
              <a:lstStyle/>
              <a:p>
                <a:r>
                  <a:rPr lang="en-IL">
                    <a:noFill/>
                  </a:rPr>
                  <a:t> </a:t>
                </a:r>
              </a:p>
            </p:txBody>
          </p:sp>
        </mc:Fallback>
      </mc:AlternateContent>
    </p:spTree>
    <p:extLst>
      <p:ext uri="{BB962C8B-B14F-4D97-AF65-F5344CB8AC3E}">
        <p14:creationId xmlns:p14="http://schemas.microsoft.com/office/powerpoint/2010/main" val="225373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B5B307A0-A3B4-28C3-8D3E-8ABFE7F95043}"/>
              </a:ext>
            </a:extLst>
          </p:cNvPr>
          <p:cNvPicPr>
            <a:picLocks noChangeAspect="1"/>
          </p:cNvPicPr>
          <p:nvPr/>
        </p:nvPicPr>
        <p:blipFill>
          <a:blip r:embed="rId2"/>
          <a:stretch>
            <a:fillRect/>
          </a:stretch>
        </p:blipFill>
        <p:spPr>
          <a:xfrm>
            <a:off x="-4564" y="396976"/>
            <a:ext cx="12604552" cy="6461024"/>
          </a:xfrm>
          <a:prstGeom prst="rect">
            <a:avLst/>
          </a:prstGeom>
        </p:spPr>
      </p:pic>
      <p:sp>
        <p:nvSpPr>
          <p:cNvPr id="6" name="תיבת טקסט 5">
            <a:extLst>
              <a:ext uri="{FF2B5EF4-FFF2-40B4-BE49-F238E27FC236}">
                <a16:creationId xmlns:a16="http://schemas.microsoft.com/office/drawing/2014/main" id="{B1F0C486-97BC-9D85-4B22-5228339D1641}"/>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026C19FA-B2EA-36DD-2020-567AAB3DFEA3}"/>
                  </a:ext>
                </a:extLst>
              </p:cNvPr>
              <p:cNvSpPr txBox="1"/>
              <p:nvPr/>
            </p:nvSpPr>
            <p:spPr>
              <a:xfrm>
                <a:off x="3043989" y="1220979"/>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026C19FA-B2EA-36DD-2020-567AAB3DFEA3}"/>
                  </a:ext>
                </a:extLst>
              </p:cNvPr>
              <p:cNvSpPr txBox="1">
                <a:spLocks noRot="1" noChangeAspect="1" noMove="1" noResize="1" noEditPoints="1" noAdjustHandles="1" noChangeArrowheads="1" noChangeShapeType="1" noTextEdit="1"/>
              </p:cNvSpPr>
              <p:nvPr/>
            </p:nvSpPr>
            <p:spPr>
              <a:xfrm>
                <a:off x="3043989" y="1220979"/>
                <a:ext cx="6299734" cy="391582"/>
              </a:xfrm>
              <a:prstGeom prst="rect">
                <a:avLst/>
              </a:prstGeom>
              <a:blipFill>
                <a:blip r:embed="rId3"/>
                <a:stretch>
                  <a:fillRect b="-1538"/>
                </a:stretch>
              </a:blipFill>
            </p:spPr>
            <p:txBody>
              <a:bodyPr/>
              <a:lstStyle/>
              <a:p>
                <a:r>
                  <a:rPr lang="en-IL">
                    <a:noFill/>
                  </a:rPr>
                  <a:t> </a:t>
                </a:r>
              </a:p>
            </p:txBody>
          </p:sp>
        </mc:Fallback>
      </mc:AlternateContent>
    </p:spTree>
    <p:extLst>
      <p:ext uri="{BB962C8B-B14F-4D97-AF65-F5344CB8AC3E}">
        <p14:creationId xmlns:p14="http://schemas.microsoft.com/office/powerpoint/2010/main" val="15615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95ADC18C-9A86-C9A6-4C6F-4317CE9499FC}"/>
              </a:ext>
            </a:extLst>
          </p:cNvPr>
          <p:cNvPicPr>
            <a:picLocks noChangeAspect="1"/>
          </p:cNvPicPr>
          <p:nvPr/>
        </p:nvPicPr>
        <p:blipFill>
          <a:blip r:embed="rId2"/>
          <a:stretch>
            <a:fillRect/>
          </a:stretch>
        </p:blipFill>
        <p:spPr>
          <a:xfrm>
            <a:off x="0" y="323165"/>
            <a:ext cx="12599988" cy="6452508"/>
          </a:xfrm>
          <a:prstGeom prst="rect">
            <a:avLst/>
          </a:prstGeom>
        </p:spPr>
      </p:pic>
      <p:sp>
        <p:nvSpPr>
          <p:cNvPr id="4" name="תיבת טקסט 3">
            <a:extLst>
              <a:ext uri="{FF2B5EF4-FFF2-40B4-BE49-F238E27FC236}">
                <a16:creationId xmlns:a16="http://schemas.microsoft.com/office/drawing/2014/main" id="{700A344D-A793-476E-1CCE-97A9D7270BBE}"/>
              </a:ext>
            </a:extLst>
          </p:cNvPr>
          <p:cNvSpPr txBox="1"/>
          <p:nvPr/>
        </p:nvSpPr>
        <p:spPr>
          <a:xfrm>
            <a:off x="9046369" y="0"/>
            <a:ext cx="3198640" cy="646331"/>
          </a:xfrm>
          <a:prstGeom prst="rect">
            <a:avLst/>
          </a:prstGeom>
          <a:noFill/>
        </p:spPr>
        <p:txBody>
          <a:bodyPr wrap="square">
            <a:spAutoFit/>
          </a:bodyPr>
          <a:lstStyle/>
          <a:p>
            <a:r>
              <a:rPr lang="en-GB" dirty="0"/>
              <a:t>Detector size 1x2x2 meter</a:t>
            </a:r>
          </a:p>
          <a:p>
            <a:r>
              <a:rPr lang="en-GB" dirty="0"/>
              <a:t>(thickness = 1m)</a:t>
            </a:r>
            <a:endParaRPr lang="en-IL" dirty="0"/>
          </a:p>
        </p:txBody>
      </p:sp>
      <p:sp>
        <p:nvSpPr>
          <p:cNvPr id="7" name="תיבת טקסט 6">
            <a:extLst>
              <a:ext uri="{FF2B5EF4-FFF2-40B4-BE49-F238E27FC236}">
                <a16:creationId xmlns:a16="http://schemas.microsoft.com/office/drawing/2014/main" id="{05F3CF00-A666-017D-0F00-A956BED4F89A}"/>
              </a:ext>
            </a:extLst>
          </p:cNvPr>
          <p:cNvSpPr txBox="1"/>
          <p:nvPr/>
        </p:nvSpPr>
        <p:spPr>
          <a:xfrm>
            <a:off x="180975" y="-13558"/>
            <a:ext cx="5084763" cy="369332"/>
          </a:xfrm>
          <a:prstGeom prst="rect">
            <a:avLst/>
          </a:prstGeom>
          <a:noFill/>
        </p:spPr>
        <p:txBody>
          <a:bodyPr wrap="square" rtlCol="0">
            <a:spAutoFit/>
          </a:bodyPr>
          <a:lstStyle/>
          <a:p>
            <a:r>
              <a:rPr lang="en-GB" dirty="0"/>
              <a:t>Only for primary neutrons (didn’t perform (</a:t>
            </a:r>
            <a:r>
              <a:rPr lang="en-GB" dirty="0" err="1"/>
              <a:t>n,n</a:t>
            </a:r>
            <a:r>
              <a:rPr lang="en-GB" dirty="0"/>
              <a:t>’))</a:t>
            </a:r>
            <a:endParaRPr lang="en-IL" dirty="0"/>
          </a:p>
        </p:txBody>
      </p:sp>
    </p:spTree>
    <p:extLst>
      <p:ext uri="{BB962C8B-B14F-4D97-AF65-F5344CB8AC3E}">
        <p14:creationId xmlns:p14="http://schemas.microsoft.com/office/powerpoint/2010/main" val="752868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DF417503-5F6A-29E6-6CD3-41F0F6C9A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36" y="1"/>
            <a:ext cx="12479113" cy="6657974"/>
          </a:xfrm>
          <a:prstGeom prst="rect">
            <a:avLst/>
          </a:prstGeom>
        </p:spPr>
      </p:pic>
      <p:sp>
        <p:nvSpPr>
          <p:cNvPr id="2" name="תיבת טקסט 1">
            <a:extLst>
              <a:ext uri="{FF2B5EF4-FFF2-40B4-BE49-F238E27FC236}">
                <a16:creationId xmlns:a16="http://schemas.microsoft.com/office/drawing/2014/main" id="{0E0C8693-517F-01A3-895C-4722A29F18E3}"/>
              </a:ext>
            </a:extLst>
          </p:cNvPr>
          <p:cNvSpPr txBox="1"/>
          <p:nvPr/>
        </p:nvSpPr>
        <p:spPr>
          <a:xfrm>
            <a:off x="7515225" y="85725"/>
            <a:ext cx="5084763" cy="369332"/>
          </a:xfrm>
          <a:prstGeom prst="rect">
            <a:avLst/>
          </a:prstGeom>
          <a:noFill/>
        </p:spPr>
        <p:txBody>
          <a:bodyPr wrap="square" rtlCol="0">
            <a:spAutoFit/>
          </a:bodyPr>
          <a:lstStyle/>
          <a:p>
            <a:r>
              <a:rPr lang="en-GB" dirty="0"/>
              <a:t>Only for primary neutrons (didn’t perform (</a:t>
            </a:r>
            <a:r>
              <a:rPr lang="en-GB" dirty="0" err="1"/>
              <a:t>n,n</a:t>
            </a:r>
            <a:r>
              <a:rPr lang="en-GB" dirty="0"/>
              <a:t>’))</a:t>
            </a:r>
            <a:endParaRPr lang="en-IL" dirty="0"/>
          </a:p>
        </p:txBody>
      </p:sp>
    </p:spTree>
    <p:extLst>
      <p:ext uri="{BB962C8B-B14F-4D97-AF65-F5344CB8AC3E}">
        <p14:creationId xmlns:p14="http://schemas.microsoft.com/office/powerpoint/2010/main" val="2434953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95DC6DE-8439-348F-FF35-C4039D439EA8}"/>
              </a:ext>
            </a:extLst>
          </p:cNvPr>
          <p:cNvPicPr>
            <a:picLocks noChangeAspect="1"/>
          </p:cNvPicPr>
          <p:nvPr/>
        </p:nvPicPr>
        <p:blipFill>
          <a:blip r:embed="rId2"/>
          <a:stretch>
            <a:fillRect/>
          </a:stretch>
        </p:blipFill>
        <p:spPr>
          <a:xfrm>
            <a:off x="0" y="209166"/>
            <a:ext cx="12599988" cy="6439667"/>
          </a:xfrm>
          <a:prstGeom prst="rect">
            <a:avLst/>
          </a:prstGeom>
        </p:spPr>
      </p:pic>
      <p:sp>
        <p:nvSpPr>
          <p:cNvPr id="6" name="תיבת טקסט 5">
            <a:extLst>
              <a:ext uri="{FF2B5EF4-FFF2-40B4-BE49-F238E27FC236}">
                <a16:creationId xmlns:a16="http://schemas.microsoft.com/office/drawing/2014/main" id="{99836D46-E4F9-2DC7-050A-6A54FA3B9AF8}"/>
              </a:ext>
            </a:extLst>
          </p:cNvPr>
          <p:cNvSpPr txBox="1"/>
          <p:nvPr/>
        </p:nvSpPr>
        <p:spPr>
          <a:xfrm>
            <a:off x="7515225" y="85725"/>
            <a:ext cx="5084763" cy="369332"/>
          </a:xfrm>
          <a:prstGeom prst="rect">
            <a:avLst/>
          </a:prstGeom>
          <a:noFill/>
        </p:spPr>
        <p:txBody>
          <a:bodyPr wrap="square" rtlCol="0">
            <a:spAutoFit/>
          </a:bodyPr>
          <a:lstStyle/>
          <a:p>
            <a:r>
              <a:rPr lang="en-GB" dirty="0"/>
              <a:t>Only for primary neutrons (didn’t perform (</a:t>
            </a:r>
            <a:r>
              <a:rPr lang="en-GB" dirty="0" err="1"/>
              <a:t>n,n</a:t>
            </a:r>
            <a:r>
              <a:rPr lang="en-GB" dirty="0"/>
              <a:t>’))</a:t>
            </a:r>
            <a:endParaRPr lang="en-IL" dirty="0"/>
          </a:p>
        </p:txBody>
      </p:sp>
    </p:spTree>
    <p:extLst>
      <p:ext uri="{BB962C8B-B14F-4D97-AF65-F5344CB8AC3E}">
        <p14:creationId xmlns:p14="http://schemas.microsoft.com/office/powerpoint/2010/main" val="3448298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8D50892D-D439-CB03-24B8-97EBC304B634}"/>
              </a:ext>
            </a:extLst>
          </p:cNvPr>
          <p:cNvPicPr>
            <a:picLocks noChangeAspect="1"/>
          </p:cNvPicPr>
          <p:nvPr/>
        </p:nvPicPr>
        <p:blipFill>
          <a:blip r:embed="rId2"/>
          <a:stretch>
            <a:fillRect/>
          </a:stretch>
        </p:blipFill>
        <p:spPr>
          <a:xfrm>
            <a:off x="0" y="211756"/>
            <a:ext cx="12588243" cy="6440497"/>
          </a:xfrm>
          <a:prstGeom prst="rect">
            <a:avLst/>
          </a:prstGeom>
        </p:spPr>
      </p:pic>
    </p:spTree>
    <p:extLst>
      <p:ext uri="{BB962C8B-B14F-4D97-AF65-F5344CB8AC3E}">
        <p14:creationId xmlns:p14="http://schemas.microsoft.com/office/powerpoint/2010/main" val="3007086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D3B1268-B12D-8CB1-9426-1D2D71FEC14E}"/>
              </a:ext>
            </a:extLst>
          </p:cNvPr>
          <p:cNvPicPr>
            <a:picLocks noChangeAspect="1"/>
          </p:cNvPicPr>
          <p:nvPr/>
        </p:nvPicPr>
        <p:blipFill>
          <a:blip r:embed="rId2"/>
          <a:stretch>
            <a:fillRect/>
          </a:stretch>
        </p:blipFill>
        <p:spPr>
          <a:xfrm>
            <a:off x="6176" y="125128"/>
            <a:ext cx="12596820" cy="6602931"/>
          </a:xfrm>
          <a:prstGeom prst="rect">
            <a:avLst/>
          </a:prstGeom>
        </p:spPr>
      </p:pic>
    </p:spTree>
    <p:extLst>
      <p:ext uri="{BB962C8B-B14F-4D97-AF65-F5344CB8AC3E}">
        <p14:creationId xmlns:p14="http://schemas.microsoft.com/office/powerpoint/2010/main" val="106694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822BE857-5938-B444-3DF6-99FEDEC3A66B}"/>
              </a:ext>
            </a:extLst>
          </p:cNvPr>
          <p:cNvPicPr>
            <a:picLocks noChangeAspect="1"/>
          </p:cNvPicPr>
          <p:nvPr/>
        </p:nvPicPr>
        <p:blipFill>
          <a:blip r:embed="rId2"/>
          <a:stretch>
            <a:fillRect/>
          </a:stretch>
        </p:blipFill>
        <p:spPr>
          <a:xfrm>
            <a:off x="1" y="231006"/>
            <a:ext cx="12593708" cy="6399178"/>
          </a:xfrm>
          <a:prstGeom prst="rect">
            <a:avLst/>
          </a:prstGeom>
        </p:spPr>
      </p:pic>
    </p:spTree>
    <p:extLst>
      <p:ext uri="{BB962C8B-B14F-4D97-AF65-F5344CB8AC3E}">
        <p14:creationId xmlns:p14="http://schemas.microsoft.com/office/powerpoint/2010/main" val="203357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תמונה 18">
            <a:extLst>
              <a:ext uri="{FF2B5EF4-FFF2-40B4-BE49-F238E27FC236}">
                <a16:creationId xmlns:a16="http://schemas.microsoft.com/office/drawing/2014/main" id="{C4BFFB23-88CB-5784-1457-5510949B74EB}"/>
              </a:ext>
            </a:extLst>
          </p:cNvPr>
          <p:cNvPicPr>
            <a:picLocks noChangeAspect="1"/>
          </p:cNvPicPr>
          <p:nvPr/>
        </p:nvPicPr>
        <p:blipFill>
          <a:blip r:embed="rId2"/>
          <a:stretch>
            <a:fillRect/>
          </a:stretch>
        </p:blipFill>
        <p:spPr>
          <a:xfrm>
            <a:off x="0" y="330872"/>
            <a:ext cx="12599988" cy="6527128"/>
          </a:xfrm>
          <a:prstGeom prst="rect">
            <a:avLst/>
          </a:prstGeom>
        </p:spPr>
      </p:pic>
      <p:sp>
        <p:nvSpPr>
          <p:cNvPr id="6" name="תיבת טקסט 5">
            <a:extLst>
              <a:ext uri="{FF2B5EF4-FFF2-40B4-BE49-F238E27FC236}">
                <a16:creationId xmlns:a16="http://schemas.microsoft.com/office/drawing/2014/main" id="{45908D59-D7E4-D580-6FFC-5048761C536E}"/>
              </a:ext>
            </a:extLst>
          </p:cNvPr>
          <p:cNvSpPr txBox="1"/>
          <p:nvPr/>
        </p:nvSpPr>
        <p:spPr>
          <a:xfrm>
            <a:off x="368768" y="290821"/>
            <a:ext cx="3238500" cy="369332"/>
          </a:xfrm>
          <a:prstGeom prst="rect">
            <a:avLst/>
          </a:prstGeom>
          <a:noFill/>
        </p:spPr>
        <p:txBody>
          <a:bodyPr wrap="square" rtlCol="0">
            <a:spAutoFit/>
          </a:bodyPr>
          <a:lstStyle/>
          <a:p>
            <a:r>
              <a:rPr lang="en-GB" dirty="0"/>
              <a:t>100k events</a:t>
            </a:r>
            <a:endParaRPr lang="en-IL" dirty="0"/>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67E4C66B-BF1D-9DD5-6E55-3216388AA3D0}"/>
                  </a:ext>
                </a:extLst>
              </p:cNvPr>
              <p:cNvSpPr txBox="1"/>
              <p:nvPr/>
            </p:nvSpPr>
            <p:spPr>
              <a:xfrm>
                <a:off x="7684667" y="770629"/>
                <a:ext cx="2428875" cy="709425"/>
              </a:xfrm>
              <a:prstGeom prst="rect">
                <a:avLst/>
              </a:prstGeom>
              <a:noFill/>
            </p:spPr>
            <p:txBody>
              <a:bodyPr wrap="square" rtlCol="0">
                <a:spAutoFit/>
              </a:bodyPr>
              <a:lstStyle/>
              <a:p>
                <a:r>
                  <a:rPr lang="en-GB" dirty="0"/>
                  <a:t>Back scattering peak</a:t>
                </a:r>
              </a:p>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𝑓</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26</m:t>
                      </m:r>
                      <m:r>
                        <a:rPr lang="en-GB" b="0" i="1" smtClean="0">
                          <a:latin typeface="Cambria Math" panose="02040503050406030204" pitchFamily="18" charset="0"/>
                        </a:rPr>
                        <m:t> </m:t>
                      </m:r>
                      <m:r>
                        <a:rPr lang="en-GB" b="0" i="1" smtClean="0">
                          <a:latin typeface="Cambria Math" panose="02040503050406030204" pitchFamily="18" charset="0"/>
                        </a:rPr>
                        <m:t>𝑀𝑒𝑉</m:t>
                      </m:r>
                    </m:oMath>
                  </m:oMathPara>
                </a14:m>
                <a:endParaRPr lang="en-IL" dirty="0"/>
              </a:p>
            </p:txBody>
          </p:sp>
        </mc:Choice>
        <mc:Fallback xmlns="">
          <p:sp>
            <p:nvSpPr>
              <p:cNvPr id="4" name="תיבת טקסט 3">
                <a:extLst>
                  <a:ext uri="{FF2B5EF4-FFF2-40B4-BE49-F238E27FC236}">
                    <a16:creationId xmlns:a16="http://schemas.microsoft.com/office/drawing/2014/main" id="{67E4C66B-BF1D-9DD5-6E55-3216388AA3D0}"/>
                  </a:ext>
                </a:extLst>
              </p:cNvPr>
              <p:cNvSpPr txBox="1">
                <a:spLocks noRot="1" noChangeAspect="1" noMove="1" noResize="1" noEditPoints="1" noAdjustHandles="1" noChangeArrowheads="1" noChangeShapeType="1" noTextEdit="1"/>
              </p:cNvSpPr>
              <p:nvPr/>
            </p:nvSpPr>
            <p:spPr>
              <a:xfrm>
                <a:off x="7684667" y="770629"/>
                <a:ext cx="2428875" cy="709425"/>
              </a:xfrm>
              <a:prstGeom prst="rect">
                <a:avLst/>
              </a:prstGeom>
              <a:blipFill>
                <a:blip r:embed="rId3"/>
                <a:stretch>
                  <a:fillRect l="-2261" t="-4274" b="-1709"/>
                </a:stretch>
              </a:blipFill>
            </p:spPr>
            <p:txBody>
              <a:bodyPr/>
              <a:lstStyle/>
              <a:p>
                <a:r>
                  <a:rPr lang="en-IL">
                    <a:noFill/>
                  </a:rPr>
                  <a:t> </a:t>
                </a:r>
              </a:p>
            </p:txBody>
          </p:sp>
        </mc:Fallback>
      </mc:AlternateContent>
      <p:cxnSp>
        <p:nvCxnSpPr>
          <p:cNvPr id="7" name="מחבר חץ ישר 6">
            <a:extLst>
              <a:ext uri="{FF2B5EF4-FFF2-40B4-BE49-F238E27FC236}">
                <a16:creationId xmlns:a16="http://schemas.microsoft.com/office/drawing/2014/main" id="{DBA7C094-A8C5-C183-8008-7608DF8755FD}"/>
              </a:ext>
            </a:extLst>
          </p:cNvPr>
          <p:cNvCxnSpPr>
            <a:cxnSpLocks/>
          </p:cNvCxnSpPr>
          <p:nvPr/>
        </p:nvCxnSpPr>
        <p:spPr>
          <a:xfrm flipV="1">
            <a:off x="9779267" y="974526"/>
            <a:ext cx="1032088" cy="150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3CA11C0E-0EBA-99B1-0FBF-45DF33316795}"/>
                  </a:ext>
                </a:extLst>
              </p:cNvPr>
              <p:cNvSpPr txBox="1"/>
              <p:nvPr/>
            </p:nvSpPr>
            <p:spPr>
              <a:xfrm>
                <a:off x="1227410" y="277749"/>
                <a:ext cx="2428875"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17" name="תיבת טקסט 16">
                <a:extLst>
                  <a:ext uri="{FF2B5EF4-FFF2-40B4-BE49-F238E27FC236}">
                    <a16:creationId xmlns:a16="http://schemas.microsoft.com/office/drawing/2014/main" id="{3CA11C0E-0EBA-99B1-0FBF-45DF33316795}"/>
                  </a:ext>
                </a:extLst>
              </p:cNvPr>
              <p:cNvSpPr txBox="1">
                <a:spLocks noRot="1" noChangeAspect="1" noMove="1" noResize="1" noEditPoints="1" noAdjustHandles="1" noChangeArrowheads="1" noChangeShapeType="1" noTextEdit="1"/>
              </p:cNvSpPr>
              <p:nvPr/>
            </p:nvSpPr>
            <p:spPr>
              <a:xfrm>
                <a:off x="1227410" y="277749"/>
                <a:ext cx="2428875" cy="391582"/>
              </a:xfrm>
              <a:prstGeom prst="rect">
                <a:avLst/>
              </a:prstGeom>
              <a:blipFill>
                <a:blip r:embed="rId4"/>
                <a:stretch>
                  <a:fillRect b="-1563"/>
                </a:stretch>
              </a:blipFill>
            </p:spPr>
            <p:txBody>
              <a:bodyPr/>
              <a:lstStyle/>
              <a:p>
                <a:r>
                  <a:rPr lang="en-IL">
                    <a:noFill/>
                  </a:rPr>
                  <a:t> </a:t>
                </a:r>
              </a:p>
            </p:txBody>
          </p:sp>
        </mc:Fallback>
      </mc:AlternateContent>
      <p:sp>
        <p:nvSpPr>
          <p:cNvPr id="21" name="תיבת טקסט 20">
            <a:extLst>
              <a:ext uri="{FF2B5EF4-FFF2-40B4-BE49-F238E27FC236}">
                <a16:creationId xmlns:a16="http://schemas.microsoft.com/office/drawing/2014/main" id="{B62D1AE9-066E-A4BF-938F-22E6DA2103B2}"/>
              </a:ext>
            </a:extLst>
          </p:cNvPr>
          <p:cNvSpPr txBox="1"/>
          <p:nvPr/>
        </p:nvSpPr>
        <p:spPr>
          <a:xfrm>
            <a:off x="10158140" y="146206"/>
            <a:ext cx="2428875" cy="369332"/>
          </a:xfrm>
          <a:prstGeom prst="rect">
            <a:avLst/>
          </a:prstGeom>
          <a:noFill/>
        </p:spPr>
        <p:txBody>
          <a:bodyPr wrap="square" rtlCol="0">
            <a:spAutoFit/>
          </a:bodyPr>
          <a:lstStyle/>
          <a:p>
            <a:r>
              <a:rPr lang="en-GB" dirty="0"/>
              <a:t>0 interaction neutrons</a:t>
            </a:r>
            <a:endParaRPr lang="en-IL" dirty="0"/>
          </a:p>
        </p:txBody>
      </p:sp>
      <p:cxnSp>
        <p:nvCxnSpPr>
          <p:cNvPr id="22" name="מחבר חץ ישר 21">
            <a:extLst>
              <a:ext uri="{FF2B5EF4-FFF2-40B4-BE49-F238E27FC236}">
                <a16:creationId xmlns:a16="http://schemas.microsoft.com/office/drawing/2014/main" id="{46BA6DA5-C108-7792-BCE9-6B5C0AB45145}"/>
              </a:ext>
            </a:extLst>
          </p:cNvPr>
          <p:cNvCxnSpPr>
            <a:cxnSpLocks/>
          </p:cNvCxnSpPr>
          <p:nvPr/>
        </p:nvCxnSpPr>
        <p:spPr>
          <a:xfrm>
            <a:off x="11781322" y="515538"/>
            <a:ext cx="154004" cy="5343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572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1B645229-A02A-043D-6A28-323D408269C6}"/>
              </a:ext>
            </a:extLst>
          </p:cNvPr>
          <p:cNvPicPr>
            <a:picLocks noChangeAspect="1"/>
          </p:cNvPicPr>
          <p:nvPr/>
        </p:nvPicPr>
        <p:blipFill>
          <a:blip r:embed="rId2"/>
          <a:stretch>
            <a:fillRect/>
          </a:stretch>
        </p:blipFill>
        <p:spPr>
          <a:xfrm>
            <a:off x="0" y="174984"/>
            <a:ext cx="12599988" cy="6508031"/>
          </a:xfrm>
          <a:prstGeom prst="rect">
            <a:avLst/>
          </a:prstGeom>
        </p:spPr>
      </p:pic>
      <p:sp>
        <p:nvSpPr>
          <p:cNvPr id="6" name="תיבת טקסט 5">
            <a:extLst>
              <a:ext uri="{FF2B5EF4-FFF2-40B4-BE49-F238E27FC236}">
                <a16:creationId xmlns:a16="http://schemas.microsoft.com/office/drawing/2014/main" id="{1D6DE676-16DA-2BB7-EC7E-7C5618832C8D}"/>
              </a:ext>
            </a:extLst>
          </p:cNvPr>
          <p:cNvSpPr txBox="1"/>
          <p:nvPr/>
        </p:nvSpPr>
        <p:spPr>
          <a:xfrm>
            <a:off x="8820150" y="134040"/>
            <a:ext cx="2809875" cy="369332"/>
          </a:xfrm>
          <a:prstGeom prst="rect">
            <a:avLst/>
          </a:prstGeom>
          <a:noFill/>
        </p:spPr>
        <p:txBody>
          <a:bodyPr wrap="square" rtlCol="0">
            <a:spAutoFit/>
          </a:bodyPr>
          <a:lstStyle/>
          <a:p>
            <a:r>
              <a:rPr lang="en-GB" dirty="0"/>
              <a:t>100k events</a:t>
            </a:r>
            <a:endParaRPr lang="en-IL" dirty="0"/>
          </a:p>
        </p:txBody>
      </p:sp>
    </p:spTree>
    <p:extLst>
      <p:ext uri="{BB962C8B-B14F-4D97-AF65-F5344CB8AC3E}">
        <p14:creationId xmlns:p14="http://schemas.microsoft.com/office/powerpoint/2010/main" val="2192167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171DFA4E-F61D-58BE-250A-2E600D9455A6}"/>
              </a:ext>
            </a:extLst>
          </p:cNvPr>
          <p:cNvPicPr>
            <a:picLocks noChangeAspect="1"/>
          </p:cNvPicPr>
          <p:nvPr/>
        </p:nvPicPr>
        <p:blipFill>
          <a:blip r:embed="rId2"/>
          <a:stretch>
            <a:fillRect/>
          </a:stretch>
        </p:blipFill>
        <p:spPr>
          <a:xfrm>
            <a:off x="0" y="383437"/>
            <a:ext cx="12599988" cy="6418119"/>
          </a:xfrm>
          <a:prstGeom prst="rect">
            <a:avLst/>
          </a:prstGeom>
        </p:spPr>
      </p:pic>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DB759C04-B931-6BA1-3610-E76C47CBEC03}"/>
                  </a:ext>
                </a:extLst>
              </p:cNvPr>
              <p:cNvSpPr txBox="1"/>
              <p:nvPr/>
            </p:nvSpPr>
            <p:spPr>
              <a:xfrm>
                <a:off x="2076449" y="2390775"/>
                <a:ext cx="2809875"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𝒇</m:t>
                      </m:r>
                      <m:d>
                        <m:dPr>
                          <m:ctrlPr>
                            <a:rPr lang="en-GB" sz="2400" b="1" i="1" dirty="0" smtClean="0">
                              <a:solidFill>
                                <a:schemeClr val="accent2"/>
                              </a:solidFill>
                              <a:latin typeface="Cambria Math" panose="02040503050406030204" pitchFamily="18" charset="0"/>
                            </a:rPr>
                          </m:ctrlPr>
                        </m:dPr>
                        <m:e>
                          <m:r>
                            <a:rPr lang="en-GB" sz="2400" b="1" i="1" dirty="0" smtClean="0">
                              <a:solidFill>
                                <a:schemeClr val="accent2"/>
                              </a:solidFill>
                              <a:latin typeface="Cambria Math" panose="02040503050406030204" pitchFamily="18" charset="0"/>
                            </a:rPr>
                            <m:t>𝒙</m:t>
                          </m:r>
                        </m:e>
                      </m:d>
                      <m:r>
                        <a:rPr lang="en-GB" sz="2400" b="1" i="1" dirty="0" smtClean="0">
                          <a:solidFill>
                            <a:schemeClr val="accent2"/>
                          </a:solidFill>
                          <a:latin typeface="Cambria Math" panose="02040503050406030204" pitchFamily="18" charset="0"/>
                        </a:rPr>
                        <m:t>=</m:t>
                      </m:r>
                      <m:r>
                        <a:rPr lang="en-GB" sz="2400" b="1" i="1" dirty="0">
                          <a:solidFill>
                            <a:schemeClr val="accent2"/>
                          </a:solidFill>
                          <a:latin typeface="Cambria Math" panose="02040503050406030204" pitchFamily="18" charset="0"/>
                        </a:rPr>
                        <m:t>𝑨</m:t>
                      </m:r>
                      <m:r>
                        <a:rPr lang="en-GB" sz="2400" b="1" i="1" dirty="0" smtClean="0">
                          <a:solidFill>
                            <a:schemeClr val="accent2"/>
                          </a:solidFill>
                          <a:latin typeface="Cambria Math" panose="02040503050406030204" pitchFamily="18" charset="0"/>
                        </a:rPr>
                        <m:t>∙</m:t>
                      </m:r>
                      <m:sSup>
                        <m:sSupPr>
                          <m:ctrlPr>
                            <a:rPr lang="en-GB" sz="2400" b="1" i="1" dirty="0" smtClean="0">
                              <a:solidFill>
                                <a:schemeClr val="accent2"/>
                              </a:solidFill>
                              <a:latin typeface="Cambria Math" panose="02040503050406030204" pitchFamily="18" charset="0"/>
                            </a:rPr>
                          </m:ctrlPr>
                        </m:sSupPr>
                        <m:e>
                          <m:r>
                            <a:rPr lang="en-GB" sz="2400" b="1" i="1" dirty="0" smtClean="0">
                              <a:solidFill>
                                <a:schemeClr val="accent2"/>
                              </a:solidFill>
                              <a:latin typeface="Cambria Math" panose="02040503050406030204" pitchFamily="18" charset="0"/>
                            </a:rPr>
                            <m:t>𝒆</m:t>
                          </m:r>
                        </m:e>
                        <m:sup>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𝟎𝟖𝟑𝟔</m:t>
                          </m:r>
                          <m:r>
                            <a:rPr lang="en-GB" sz="2400" b="1" i="1" dirty="0" smtClean="0">
                              <a:solidFill>
                                <a:schemeClr val="accent2"/>
                              </a:solidFill>
                              <a:latin typeface="Cambria Math" panose="02040503050406030204" pitchFamily="18" charset="0"/>
                            </a:rPr>
                            <m:t>𝒙</m:t>
                          </m:r>
                        </m:sup>
                      </m:sSup>
                    </m:oMath>
                  </m:oMathPara>
                </a14:m>
                <a:endParaRPr lang="en-IL" sz="2400" b="1" dirty="0">
                  <a:solidFill>
                    <a:schemeClr val="accent2"/>
                  </a:solidFill>
                </a:endParaRPr>
              </a:p>
            </p:txBody>
          </p:sp>
        </mc:Choice>
        <mc:Fallback xmlns="">
          <p:sp>
            <p:nvSpPr>
              <p:cNvPr id="8" name="תיבת טקסט 7">
                <a:extLst>
                  <a:ext uri="{FF2B5EF4-FFF2-40B4-BE49-F238E27FC236}">
                    <a16:creationId xmlns:a16="http://schemas.microsoft.com/office/drawing/2014/main" id="{DB759C04-B931-6BA1-3610-E76C47CBEC03}"/>
                  </a:ext>
                </a:extLst>
              </p:cNvPr>
              <p:cNvSpPr txBox="1">
                <a:spLocks noRot="1" noChangeAspect="1" noMove="1" noResize="1" noEditPoints="1" noAdjustHandles="1" noChangeArrowheads="1" noChangeShapeType="1" noTextEdit="1"/>
              </p:cNvSpPr>
              <p:nvPr/>
            </p:nvSpPr>
            <p:spPr>
              <a:xfrm>
                <a:off x="2076449" y="2390775"/>
                <a:ext cx="2809875" cy="470000"/>
              </a:xfrm>
              <a:prstGeom prst="rect">
                <a:avLst/>
              </a:prstGeom>
              <a:blipFill>
                <a:blip r:embed="rId3"/>
                <a:stretch>
                  <a:fillRect l="-1518" b="-18182"/>
                </a:stretch>
              </a:blipFill>
            </p:spPr>
            <p:txBody>
              <a:bodyPr/>
              <a:lstStyle/>
              <a:p>
                <a:r>
                  <a:rPr lang="en-IL">
                    <a:noFill/>
                  </a:rPr>
                  <a:t> </a:t>
                </a:r>
              </a:p>
            </p:txBody>
          </p:sp>
        </mc:Fallback>
      </mc:AlternateContent>
      <p:sp>
        <p:nvSpPr>
          <p:cNvPr id="2" name="תיבת טקסט 1">
            <a:extLst>
              <a:ext uri="{FF2B5EF4-FFF2-40B4-BE49-F238E27FC236}">
                <a16:creationId xmlns:a16="http://schemas.microsoft.com/office/drawing/2014/main" id="{F6DA3A33-131A-9F57-C1F6-C09748157928}"/>
              </a:ext>
            </a:extLst>
          </p:cNvPr>
          <p:cNvSpPr txBox="1"/>
          <p:nvPr/>
        </p:nvSpPr>
        <p:spPr>
          <a:xfrm>
            <a:off x="5829300" y="14105"/>
            <a:ext cx="5467350" cy="369332"/>
          </a:xfrm>
          <a:prstGeom prst="rect">
            <a:avLst/>
          </a:prstGeom>
          <a:noFill/>
        </p:spPr>
        <p:txBody>
          <a:bodyPr wrap="square" rtlCol="0">
            <a:spAutoFit/>
          </a:bodyPr>
          <a:lstStyle/>
          <a:p>
            <a:r>
              <a:rPr lang="en-GB" dirty="0"/>
              <a:t>Distribution does not include secondary neutrons</a:t>
            </a:r>
            <a:endParaRPr lang="en-IL" dirty="0"/>
          </a:p>
        </p:txBody>
      </p:sp>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8228994D-5DFC-393F-B183-F3D71BF07B55}"/>
                  </a:ext>
                </a:extLst>
              </p:cNvPr>
              <p:cNvSpPr txBox="1"/>
              <p:nvPr/>
            </p:nvSpPr>
            <p:spPr>
              <a:xfrm>
                <a:off x="5753100" y="2155775"/>
                <a:ext cx="335676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𝝀</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𝟗𝟕</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𝟎𝟔</m:t>
                      </m:r>
                      <m:r>
                        <a:rPr lang="en-GB" sz="2400" b="1" i="1" dirty="0">
                          <a:solidFill>
                            <a:schemeClr val="accent2"/>
                          </a:solidFill>
                          <a:latin typeface="Cambria Math" panose="02040503050406030204" pitchFamily="18" charset="0"/>
                        </a:rPr>
                        <m:t> </m:t>
                      </m:r>
                      <m:r>
                        <a:rPr lang="en-GB" sz="2400" b="1" i="1" dirty="0">
                          <a:solidFill>
                            <a:schemeClr val="accent2"/>
                          </a:solidFill>
                          <a:latin typeface="Cambria Math" panose="02040503050406030204" pitchFamily="18" charset="0"/>
                        </a:rPr>
                        <m:t>𝒄𝒎</m:t>
                      </m:r>
                    </m:oMath>
                  </m:oMathPara>
                </a14:m>
                <a:endParaRPr lang="en-IL" sz="2400" b="1" dirty="0">
                  <a:solidFill>
                    <a:schemeClr val="accent2"/>
                  </a:solidFill>
                </a:endParaRPr>
              </a:p>
            </p:txBody>
          </p:sp>
        </mc:Choice>
        <mc:Fallback xmlns="">
          <p:sp>
            <p:nvSpPr>
              <p:cNvPr id="3" name="תיבת טקסט 2">
                <a:extLst>
                  <a:ext uri="{FF2B5EF4-FFF2-40B4-BE49-F238E27FC236}">
                    <a16:creationId xmlns:a16="http://schemas.microsoft.com/office/drawing/2014/main" id="{8228994D-5DFC-393F-B183-F3D71BF07B55}"/>
                  </a:ext>
                </a:extLst>
              </p:cNvPr>
              <p:cNvSpPr txBox="1">
                <a:spLocks noRot="1" noChangeAspect="1" noMove="1" noResize="1" noEditPoints="1" noAdjustHandles="1" noChangeArrowheads="1" noChangeShapeType="1" noTextEdit="1"/>
              </p:cNvSpPr>
              <p:nvPr/>
            </p:nvSpPr>
            <p:spPr>
              <a:xfrm>
                <a:off x="5753100" y="2155775"/>
                <a:ext cx="3356769" cy="461665"/>
              </a:xfrm>
              <a:prstGeom prst="rect">
                <a:avLst/>
              </a:prstGeom>
              <a:blipFill>
                <a:blip r:embed="rId4"/>
                <a:stretch>
                  <a:fillRect b="-2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7948C861-3FA4-7ED0-0741-5743FA6AA749}"/>
                  </a:ext>
                </a:extLst>
              </p:cNvPr>
              <p:cNvSpPr txBox="1"/>
              <p:nvPr/>
            </p:nvSpPr>
            <p:spPr>
              <a:xfrm>
                <a:off x="6299994" y="1599005"/>
                <a:ext cx="5467350" cy="392993"/>
              </a:xfrm>
              <a:prstGeom prst="rect">
                <a:avLst/>
              </a:prstGeom>
              <a:noFill/>
            </p:spPr>
            <p:txBody>
              <a:bodyPr wrap="square" rtlCol="0">
                <a:spAutoFit/>
              </a:bodyPr>
              <a:lstStyle/>
              <a:p>
                <a:r>
                  <a:rPr lang="en-GB" dirty="0"/>
                  <a:t>Primary neutrons,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𝑛</m:t>
                        </m:r>
                      </m:sub>
                      <m:sup>
                        <m:r>
                          <a:rPr lang="en-GB" b="0" i="1" smtClean="0">
                            <a:latin typeface="Cambria Math" panose="02040503050406030204" pitchFamily="18" charset="0"/>
                          </a:rPr>
                          <m:t>𝑖</m:t>
                        </m:r>
                      </m:sup>
                    </m:sSubSup>
                    <m:r>
                      <a:rPr lang="en-GB" b="0" i="1" smtClean="0">
                        <a:latin typeface="Cambria Math" panose="02040503050406030204" pitchFamily="18" charset="0"/>
                      </a:rPr>
                      <m:t>=2.5</m:t>
                    </m:r>
                    <m:r>
                      <a:rPr lang="en-GB" b="0" i="1" smtClean="0">
                        <a:latin typeface="Cambria Math" panose="02040503050406030204" pitchFamily="18" charset="0"/>
                      </a:rPr>
                      <m:t>𝑀𝑒𝑉</m:t>
                    </m:r>
                  </m:oMath>
                </a14:m>
                <a:endParaRPr lang="en-IL" dirty="0"/>
              </a:p>
            </p:txBody>
          </p:sp>
        </mc:Choice>
        <mc:Fallback xmlns="">
          <p:sp>
            <p:nvSpPr>
              <p:cNvPr id="4" name="תיבת טקסט 3">
                <a:extLst>
                  <a:ext uri="{FF2B5EF4-FFF2-40B4-BE49-F238E27FC236}">
                    <a16:creationId xmlns:a16="http://schemas.microsoft.com/office/drawing/2014/main" id="{7948C861-3FA4-7ED0-0741-5743FA6AA749}"/>
                  </a:ext>
                </a:extLst>
              </p:cNvPr>
              <p:cNvSpPr txBox="1">
                <a:spLocks noRot="1" noChangeAspect="1" noMove="1" noResize="1" noEditPoints="1" noAdjustHandles="1" noChangeArrowheads="1" noChangeShapeType="1" noTextEdit="1"/>
              </p:cNvSpPr>
              <p:nvPr/>
            </p:nvSpPr>
            <p:spPr>
              <a:xfrm>
                <a:off x="6299994" y="1599005"/>
                <a:ext cx="5467350" cy="392993"/>
              </a:xfrm>
              <a:prstGeom prst="rect">
                <a:avLst/>
              </a:prstGeom>
              <a:blipFill>
                <a:blip r:embed="rId5"/>
                <a:stretch>
                  <a:fillRect l="-892" t="-4615" b="-20000"/>
                </a:stretch>
              </a:blipFill>
            </p:spPr>
            <p:txBody>
              <a:bodyPr/>
              <a:lstStyle/>
              <a:p>
                <a:r>
                  <a:rPr lang="en-IL">
                    <a:noFill/>
                  </a:rPr>
                  <a:t> </a:t>
                </a:r>
              </a:p>
            </p:txBody>
          </p:sp>
        </mc:Fallback>
      </mc:AlternateContent>
    </p:spTree>
    <p:extLst>
      <p:ext uri="{BB962C8B-B14F-4D97-AF65-F5344CB8AC3E}">
        <p14:creationId xmlns:p14="http://schemas.microsoft.com/office/powerpoint/2010/main" val="1376763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תמונה 15">
            <a:extLst>
              <a:ext uri="{FF2B5EF4-FFF2-40B4-BE49-F238E27FC236}">
                <a16:creationId xmlns:a16="http://schemas.microsoft.com/office/drawing/2014/main" id="{8103BB93-FE4C-8D7F-55DC-0C36AF502E6B}"/>
              </a:ext>
            </a:extLst>
          </p:cNvPr>
          <p:cNvPicPr>
            <a:picLocks noChangeAspect="1"/>
          </p:cNvPicPr>
          <p:nvPr/>
        </p:nvPicPr>
        <p:blipFill>
          <a:blip r:embed="rId2"/>
          <a:stretch>
            <a:fillRect/>
          </a:stretch>
        </p:blipFill>
        <p:spPr>
          <a:xfrm>
            <a:off x="228600" y="678802"/>
            <a:ext cx="12163425" cy="6107943"/>
          </a:xfrm>
          <a:prstGeom prst="rect">
            <a:avLst/>
          </a:prstGeom>
        </p:spPr>
      </p:pic>
      <p:sp>
        <p:nvSpPr>
          <p:cNvPr id="4" name="תיבת טקסט 3">
            <a:extLst>
              <a:ext uri="{FF2B5EF4-FFF2-40B4-BE49-F238E27FC236}">
                <a16:creationId xmlns:a16="http://schemas.microsoft.com/office/drawing/2014/main" id="{621EBA72-B256-112A-E2A7-873CEC4DC05B}"/>
              </a:ext>
            </a:extLst>
          </p:cNvPr>
          <p:cNvSpPr txBox="1"/>
          <p:nvPr/>
        </p:nvSpPr>
        <p:spPr>
          <a:xfrm>
            <a:off x="7800975" y="71255"/>
            <a:ext cx="5467350" cy="369332"/>
          </a:xfrm>
          <a:prstGeom prst="rect">
            <a:avLst/>
          </a:prstGeom>
          <a:noFill/>
        </p:spPr>
        <p:txBody>
          <a:bodyPr wrap="square" rtlCol="0">
            <a:spAutoFit/>
          </a:bodyPr>
          <a:lstStyle/>
          <a:p>
            <a:r>
              <a:rPr lang="en-GB" dirty="0"/>
              <a:t>Distribution also includes secondary neutrons</a:t>
            </a:r>
            <a:endParaRPr lang="en-IL" dirty="0"/>
          </a:p>
        </p:txBody>
      </p:sp>
      <p:sp>
        <p:nvSpPr>
          <p:cNvPr id="6" name="תיבת טקסט 5">
            <a:extLst>
              <a:ext uri="{FF2B5EF4-FFF2-40B4-BE49-F238E27FC236}">
                <a16:creationId xmlns:a16="http://schemas.microsoft.com/office/drawing/2014/main" id="{EACAC0FE-975E-8997-E6D3-3AE7A3E0F0A6}"/>
              </a:ext>
            </a:extLst>
          </p:cNvPr>
          <p:cNvSpPr txBox="1"/>
          <p:nvPr/>
        </p:nvSpPr>
        <p:spPr>
          <a:xfrm>
            <a:off x="3167855" y="2710027"/>
            <a:ext cx="1350169" cy="369332"/>
          </a:xfrm>
          <a:prstGeom prst="rect">
            <a:avLst/>
          </a:prstGeom>
          <a:noFill/>
        </p:spPr>
        <p:txBody>
          <a:bodyPr wrap="square">
            <a:spAutoFit/>
          </a:bodyPr>
          <a:lstStyle/>
          <a:p>
            <a:r>
              <a:rPr lang="en-IL" dirty="0"/>
              <a:t>pvalue=</a:t>
            </a:r>
            <a:r>
              <a:rPr lang="en-GB" dirty="0"/>
              <a:t>0.79</a:t>
            </a:r>
            <a:endParaRPr lang="en-IL" dirty="0"/>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BC9AB62B-3311-6D0F-5D1C-4C692AE6371B}"/>
                  </a:ext>
                </a:extLst>
              </p:cNvPr>
              <p:cNvSpPr txBox="1"/>
              <p:nvPr/>
            </p:nvSpPr>
            <p:spPr>
              <a:xfrm>
                <a:off x="2936875" y="3198466"/>
                <a:ext cx="2809875" cy="470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𝒇</m:t>
                      </m:r>
                      <m:d>
                        <m:dPr>
                          <m:ctrlPr>
                            <a:rPr lang="en-GB" sz="2400" b="1" i="1" dirty="0" smtClean="0">
                              <a:solidFill>
                                <a:schemeClr val="accent2"/>
                              </a:solidFill>
                              <a:latin typeface="Cambria Math" panose="02040503050406030204" pitchFamily="18" charset="0"/>
                            </a:rPr>
                          </m:ctrlPr>
                        </m:dPr>
                        <m:e>
                          <m:r>
                            <a:rPr lang="en-GB" sz="2400" b="1" i="1" dirty="0" smtClean="0">
                              <a:solidFill>
                                <a:schemeClr val="accent2"/>
                              </a:solidFill>
                              <a:latin typeface="Cambria Math" panose="02040503050406030204" pitchFamily="18" charset="0"/>
                            </a:rPr>
                            <m:t>𝒙</m:t>
                          </m:r>
                        </m:e>
                      </m:d>
                      <m:r>
                        <a:rPr lang="en-GB" sz="2400" b="1" i="1" dirty="0" smtClean="0">
                          <a:solidFill>
                            <a:schemeClr val="accent2"/>
                          </a:solidFill>
                          <a:latin typeface="Cambria Math" panose="02040503050406030204" pitchFamily="18" charset="0"/>
                        </a:rPr>
                        <m:t>=</m:t>
                      </m:r>
                      <m:r>
                        <a:rPr lang="en-GB" sz="2400" b="1" i="1" dirty="0">
                          <a:solidFill>
                            <a:schemeClr val="accent2"/>
                          </a:solidFill>
                          <a:latin typeface="Cambria Math" panose="02040503050406030204" pitchFamily="18" charset="0"/>
                        </a:rPr>
                        <m:t>𝑨</m:t>
                      </m:r>
                      <m:r>
                        <a:rPr lang="en-GB" sz="2400" b="1" i="1" dirty="0" smtClean="0">
                          <a:solidFill>
                            <a:schemeClr val="accent2"/>
                          </a:solidFill>
                          <a:latin typeface="Cambria Math" panose="02040503050406030204" pitchFamily="18" charset="0"/>
                        </a:rPr>
                        <m:t>∙</m:t>
                      </m:r>
                      <m:sSup>
                        <m:sSupPr>
                          <m:ctrlPr>
                            <a:rPr lang="en-GB" sz="2400" b="1" i="1" dirty="0" smtClean="0">
                              <a:solidFill>
                                <a:schemeClr val="accent2"/>
                              </a:solidFill>
                              <a:latin typeface="Cambria Math" panose="02040503050406030204" pitchFamily="18" charset="0"/>
                            </a:rPr>
                          </m:ctrlPr>
                        </m:sSupPr>
                        <m:e>
                          <m:r>
                            <a:rPr lang="en-GB" sz="2400" b="1" i="1" dirty="0" smtClean="0">
                              <a:solidFill>
                                <a:schemeClr val="accent2"/>
                              </a:solidFill>
                              <a:latin typeface="Cambria Math" panose="02040503050406030204" pitchFamily="18" charset="0"/>
                            </a:rPr>
                            <m:t>𝒆</m:t>
                          </m:r>
                        </m:e>
                        <m:sup>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𝟎𝟔𝟕𝟕</m:t>
                          </m:r>
                          <m:r>
                            <a:rPr lang="en-GB" sz="2400" b="1" i="1" dirty="0" smtClean="0">
                              <a:solidFill>
                                <a:schemeClr val="accent2"/>
                              </a:solidFill>
                              <a:latin typeface="Cambria Math" panose="02040503050406030204" pitchFamily="18" charset="0"/>
                            </a:rPr>
                            <m:t>𝒙</m:t>
                          </m:r>
                        </m:sup>
                      </m:sSup>
                    </m:oMath>
                  </m:oMathPara>
                </a14:m>
                <a:endParaRPr lang="en-IL" sz="2400" b="1" dirty="0">
                  <a:solidFill>
                    <a:schemeClr val="accent2"/>
                  </a:solidFill>
                </a:endParaRPr>
              </a:p>
            </p:txBody>
          </p:sp>
        </mc:Choice>
        <mc:Fallback xmlns="">
          <p:sp>
            <p:nvSpPr>
              <p:cNvPr id="9" name="תיבת טקסט 8">
                <a:extLst>
                  <a:ext uri="{FF2B5EF4-FFF2-40B4-BE49-F238E27FC236}">
                    <a16:creationId xmlns:a16="http://schemas.microsoft.com/office/drawing/2014/main" id="{BC9AB62B-3311-6D0F-5D1C-4C692AE6371B}"/>
                  </a:ext>
                </a:extLst>
              </p:cNvPr>
              <p:cNvSpPr txBox="1">
                <a:spLocks noRot="1" noChangeAspect="1" noMove="1" noResize="1" noEditPoints="1" noAdjustHandles="1" noChangeArrowheads="1" noChangeShapeType="1" noTextEdit="1"/>
              </p:cNvSpPr>
              <p:nvPr/>
            </p:nvSpPr>
            <p:spPr>
              <a:xfrm>
                <a:off x="2936875" y="3198466"/>
                <a:ext cx="2809875" cy="470000"/>
              </a:xfrm>
              <a:prstGeom prst="rect">
                <a:avLst/>
              </a:prstGeom>
              <a:blipFill>
                <a:blip r:embed="rId3"/>
                <a:stretch>
                  <a:fillRect l="-1518" b="-1818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4CB7B810-8E56-D8C0-8E06-2D87AC9647FE}"/>
                  </a:ext>
                </a:extLst>
              </p:cNvPr>
              <p:cNvSpPr txBox="1"/>
              <p:nvPr/>
            </p:nvSpPr>
            <p:spPr>
              <a:xfrm>
                <a:off x="6962776" y="3220312"/>
                <a:ext cx="32115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𝝀</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𝟏𝟒</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𝟖</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𝒄𝒎</m:t>
                      </m:r>
                    </m:oMath>
                  </m:oMathPara>
                </a14:m>
                <a:endParaRPr lang="en-IL" sz="2400" b="1" dirty="0">
                  <a:solidFill>
                    <a:schemeClr val="accent2"/>
                  </a:solidFill>
                </a:endParaRPr>
              </a:p>
            </p:txBody>
          </p:sp>
        </mc:Choice>
        <mc:Fallback xmlns="">
          <p:sp>
            <p:nvSpPr>
              <p:cNvPr id="12" name="תיבת טקסט 11">
                <a:extLst>
                  <a:ext uri="{FF2B5EF4-FFF2-40B4-BE49-F238E27FC236}">
                    <a16:creationId xmlns:a16="http://schemas.microsoft.com/office/drawing/2014/main" id="{4CB7B810-8E56-D8C0-8E06-2D87AC9647FE}"/>
                  </a:ext>
                </a:extLst>
              </p:cNvPr>
              <p:cNvSpPr txBox="1">
                <a:spLocks noRot="1" noChangeAspect="1" noMove="1" noResize="1" noEditPoints="1" noAdjustHandles="1" noChangeArrowheads="1" noChangeShapeType="1" noTextEdit="1"/>
              </p:cNvSpPr>
              <p:nvPr/>
            </p:nvSpPr>
            <p:spPr>
              <a:xfrm>
                <a:off x="6962776" y="3220312"/>
                <a:ext cx="3211512" cy="461665"/>
              </a:xfrm>
              <a:prstGeom prst="rect">
                <a:avLst/>
              </a:prstGeom>
              <a:blipFill>
                <a:blip r:embed="rId4"/>
                <a:stretch>
                  <a:fillRect b="-263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0F47F23A-2902-D7AA-C973-1DE5384F1631}"/>
                  </a:ext>
                </a:extLst>
              </p:cNvPr>
              <p:cNvSpPr txBox="1"/>
              <p:nvPr/>
            </p:nvSpPr>
            <p:spPr>
              <a:xfrm>
                <a:off x="5460206" y="1641744"/>
                <a:ext cx="6634162" cy="3782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𝑛</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14" name="תיבת טקסט 13">
                <a:extLst>
                  <a:ext uri="{FF2B5EF4-FFF2-40B4-BE49-F238E27FC236}">
                    <a16:creationId xmlns:a16="http://schemas.microsoft.com/office/drawing/2014/main" id="{0F47F23A-2902-D7AA-C973-1DE5384F1631}"/>
                  </a:ext>
                </a:extLst>
              </p:cNvPr>
              <p:cNvSpPr txBox="1">
                <a:spLocks noRot="1" noChangeAspect="1" noMove="1" noResize="1" noEditPoints="1" noAdjustHandles="1" noChangeArrowheads="1" noChangeShapeType="1" noTextEdit="1"/>
              </p:cNvSpPr>
              <p:nvPr/>
            </p:nvSpPr>
            <p:spPr>
              <a:xfrm>
                <a:off x="5460206" y="1641744"/>
                <a:ext cx="6634162" cy="378245"/>
              </a:xfrm>
              <a:prstGeom prst="rect">
                <a:avLst/>
              </a:prstGeom>
              <a:blipFill>
                <a:blip r:embed="rId5"/>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2700009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AC4CC916-AABA-C148-3B9F-19F91CC7D995}"/>
              </a:ext>
            </a:extLst>
          </p:cNvPr>
          <p:cNvPicPr>
            <a:picLocks noChangeAspect="1"/>
          </p:cNvPicPr>
          <p:nvPr/>
        </p:nvPicPr>
        <p:blipFill>
          <a:blip r:embed="rId2"/>
          <a:stretch>
            <a:fillRect/>
          </a:stretch>
        </p:blipFill>
        <p:spPr>
          <a:xfrm>
            <a:off x="0" y="89724"/>
            <a:ext cx="12599988" cy="6678552"/>
          </a:xfrm>
          <a:prstGeom prst="rect">
            <a:avLst/>
          </a:prstGeom>
        </p:spPr>
      </p:pic>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B6EAF6AF-CA39-60AF-3189-30B5C2889E95}"/>
                  </a:ext>
                </a:extLst>
              </p:cNvPr>
              <p:cNvSpPr txBox="1"/>
              <p:nvPr/>
            </p:nvSpPr>
            <p:spPr>
              <a:xfrm rot="19978101">
                <a:off x="8432258" y="1145885"/>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=0.66</m:t>
                      </m:r>
                      <m:r>
                        <a:rPr lang="en-GB" b="0" i="1" smtClean="0">
                          <a:latin typeface="Cambria Math" panose="02040503050406030204" pitchFamily="18" charset="0"/>
                        </a:rPr>
                        <m:t>𝑥</m:t>
                      </m:r>
                    </m:oMath>
                  </m:oMathPara>
                </a14:m>
                <a:endParaRPr lang="en-IL" dirty="0"/>
              </a:p>
            </p:txBody>
          </p:sp>
        </mc:Choice>
        <mc:Fallback xmlns="">
          <p:sp>
            <p:nvSpPr>
              <p:cNvPr id="6" name="תיבת טקסט 5">
                <a:extLst>
                  <a:ext uri="{FF2B5EF4-FFF2-40B4-BE49-F238E27FC236}">
                    <a16:creationId xmlns:a16="http://schemas.microsoft.com/office/drawing/2014/main" id="{B6EAF6AF-CA39-60AF-3189-30B5C2889E95}"/>
                  </a:ext>
                </a:extLst>
              </p:cNvPr>
              <p:cNvSpPr txBox="1">
                <a:spLocks noRot="1" noChangeAspect="1" noMove="1" noResize="1" noEditPoints="1" noAdjustHandles="1" noChangeArrowheads="1" noChangeShapeType="1" noTextEdit="1"/>
              </p:cNvSpPr>
              <p:nvPr/>
            </p:nvSpPr>
            <p:spPr>
              <a:xfrm rot="19978101">
                <a:off x="8432258" y="1145885"/>
                <a:ext cx="2177155"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DF8C60A2-47EC-7EBA-F40B-6CB33BCA31B9}"/>
                  </a:ext>
                </a:extLst>
              </p:cNvPr>
              <p:cNvSpPr txBox="1"/>
              <p:nvPr/>
            </p:nvSpPr>
            <p:spPr>
              <a:xfrm rot="20335553">
                <a:off x="9965781" y="2022185"/>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=0.07∙</m:t>
                      </m:r>
                      <m:r>
                        <a:rPr lang="en-GB" b="0" i="1" smtClean="0">
                          <a:latin typeface="Cambria Math" panose="02040503050406030204" pitchFamily="18" charset="0"/>
                        </a:rPr>
                        <m:t>𝑐</m:t>
                      </m:r>
                      <m:r>
                        <a:rPr lang="en-GB" b="0" i="1" smtClean="0">
                          <a:latin typeface="Cambria Math" panose="02040503050406030204" pitchFamily="18" charset="0"/>
                        </a:rPr>
                        <m:t> </m:t>
                      </m:r>
                    </m:oMath>
                  </m:oMathPara>
                </a14:m>
                <a:endParaRPr lang="en-IL" dirty="0"/>
              </a:p>
            </p:txBody>
          </p:sp>
        </mc:Choice>
        <mc:Fallback xmlns="">
          <p:sp>
            <p:nvSpPr>
              <p:cNvPr id="10" name="תיבת טקסט 9">
                <a:extLst>
                  <a:ext uri="{FF2B5EF4-FFF2-40B4-BE49-F238E27FC236}">
                    <a16:creationId xmlns:a16="http://schemas.microsoft.com/office/drawing/2014/main" id="{DF8C60A2-47EC-7EBA-F40B-6CB33BCA31B9}"/>
                  </a:ext>
                </a:extLst>
              </p:cNvPr>
              <p:cNvSpPr txBox="1">
                <a:spLocks noRot="1" noChangeAspect="1" noMove="1" noResize="1" noEditPoints="1" noAdjustHandles="1" noChangeArrowheads="1" noChangeShapeType="1" noTextEdit="1"/>
              </p:cNvSpPr>
              <p:nvPr/>
            </p:nvSpPr>
            <p:spPr>
              <a:xfrm rot="20335553">
                <a:off x="9965781" y="2022185"/>
                <a:ext cx="2177155"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895DCDF1-8645-03CC-1D6C-CF8A4CA41C9F}"/>
                  </a:ext>
                </a:extLst>
              </p:cNvPr>
              <p:cNvSpPr txBox="1"/>
              <p:nvPr/>
            </p:nvSpPr>
            <p:spPr>
              <a:xfrm>
                <a:off x="9045535" y="5335024"/>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 </m:t>
                      </m:r>
                    </m:oMath>
                  </m:oMathPara>
                </a14:m>
                <a:endParaRPr lang="en-IL" dirty="0"/>
              </a:p>
            </p:txBody>
          </p:sp>
        </mc:Choice>
        <mc:Fallback xmlns="">
          <p:sp>
            <p:nvSpPr>
              <p:cNvPr id="12" name="תיבת טקסט 11">
                <a:extLst>
                  <a:ext uri="{FF2B5EF4-FFF2-40B4-BE49-F238E27FC236}">
                    <a16:creationId xmlns:a16="http://schemas.microsoft.com/office/drawing/2014/main" id="{895DCDF1-8645-03CC-1D6C-CF8A4CA41C9F}"/>
                  </a:ext>
                </a:extLst>
              </p:cNvPr>
              <p:cNvSpPr txBox="1">
                <a:spLocks noRot="1" noChangeAspect="1" noMove="1" noResize="1" noEditPoints="1" noAdjustHandles="1" noChangeArrowheads="1" noChangeShapeType="1" noTextEdit="1"/>
              </p:cNvSpPr>
              <p:nvPr/>
            </p:nvSpPr>
            <p:spPr>
              <a:xfrm>
                <a:off x="9045535" y="5335024"/>
                <a:ext cx="2177155" cy="369332"/>
              </a:xfrm>
              <a:prstGeom prst="rect">
                <a:avLst/>
              </a:prstGeom>
              <a:blipFill>
                <a:blip r:embed="rId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6CA32808-34D4-C9D9-5D90-9FF6F92915A8}"/>
                  </a:ext>
                </a:extLst>
              </p:cNvPr>
              <p:cNvSpPr txBox="1"/>
              <p:nvPr/>
            </p:nvSpPr>
            <p:spPr>
              <a:xfrm>
                <a:off x="8531307" y="122298"/>
                <a:ext cx="4086225" cy="391582"/>
              </a:xfrm>
              <a:prstGeom prst="rect">
                <a:avLst/>
              </a:prstGeom>
              <a:noFill/>
            </p:spPr>
            <p:txBody>
              <a:bodyPr wrap="square" rtlCol="0">
                <a:spAutoFit/>
              </a:bodyPr>
              <a:lstStyle/>
              <a:p>
                <a:r>
                  <a:rPr lang="en-GB" dirty="0"/>
                  <a:t>Of primary neutrons with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=2.5 </m:t>
                    </m:r>
                    <m:r>
                      <a:rPr lang="en-GB" b="0" i="1" smtClean="0">
                        <a:latin typeface="Cambria Math" panose="02040503050406030204" pitchFamily="18" charset="0"/>
                      </a:rPr>
                      <m:t>𝑀𝑒𝑉</m:t>
                    </m:r>
                  </m:oMath>
                </a14:m>
                <a:endParaRPr lang="en-IL" dirty="0"/>
              </a:p>
            </p:txBody>
          </p:sp>
        </mc:Choice>
        <mc:Fallback xmlns="">
          <p:sp>
            <p:nvSpPr>
              <p:cNvPr id="13" name="תיבת טקסט 12">
                <a:extLst>
                  <a:ext uri="{FF2B5EF4-FFF2-40B4-BE49-F238E27FC236}">
                    <a16:creationId xmlns:a16="http://schemas.microsoft.com/office/drawing/2014/main" id="{6CA32808-34D4-C9D9-5D90-9FF6F92915A8}"/>
                  </a:ext>
                </a:extLst>
              </p:cNvPr>
              <p:cNvSpPr txBox="1">
                <a:spLocks noRot="1" noChangeAspect="1" noMove="1" noResize="1" noEditPoints="1" noAdjustHandles="1" noChangeArrowheads="1" noChangeShapeType="1" noTextEdit="1"/>
              </p:cNvSpPr>
              <p:nvPr/>
            </p:nvSpPr>
            <p:spPr>
              <a:xfrm>
                <a:off x="8531307" y="122298"/>
                <a:ext cx="4086225" cy="391582"/>
              </a:xfrm>
              <a:prstGeom prst="rect">
                <a:avLst/>
              </a:prstGeom>
              <a:blipFill>
                <a:blip r:embed="rId6"/>
                <a:stretch>
                  <a:fillRect l="-1192" t="-1563" b="-25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8F9F15EA-66C4-65A5-47B0-CA6EA97E8F99}"/>
                  </a:ext>
                </a:extLst>
              </p:cNvPr>
              <p:cNvSpPr txBox="1"/>
              <p:nvPr/>
            </p:nvSpPr>
            <p:spPr>
              <a:xfrm>
                <a:off x="7029450" y="4314825"/>
                <a:ext cx="4733925" cy="668581"/>
              </a:xfrm>
              <a:prstGeom prst="rect">
                <a:avLst/>
              </a:prstGeom>
              <a:noFill/>
            </p:spPr>
            <p:txBody>
              <a:bodyPr wrap="square" rtlCol="0">
                <a:spAutoFit/>
              </a:bodyPr>
              <a:lstStyle/>
              <a:p>
                <a:r>
                  <a:rPr lang="en-GB" dirty="0"/>
                  <a:t>No data here since neutron speed is capped at initial neutron speed with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=2.5 </m:t>
                    </m:r>
                    <m:r>
                      <a:rPr lang="en-GB" b="0" i="1" smtClean="0">
                        <a:latin typeface="Cambria Math" panose="02040503050406030204" pitchFamily="18" charset="0"/>
                      </a:rPr>
                      <m:t>𝑀𝑒𝑉</m:t>
                    </m:r>
                  </m:oMath>
                </a14:m>
                <a:r>
                  <a:rPr lang="en-GB" dirty="0"/>
                  <a:t> </a:t>
                </a:r>
                <a:endParaRPr lang="en-IL" dirty="0"/>
              </a:p>
            </p:txBody>
          </p:sp>
        </mc:Choice>
        <mc:Fallback xmlns="">
          <p:sp>
            <p:nvSpPr>
              <p:cNvPr id="14" name="תיבת טקסט 13">
                <a:extLst>
                  <a:ext uri="{FF2B5EF4-FFF2-40B4-BE49-F238E27FC236}">
                    <a16:creationId xmlns:a16="http://schemas.microsoft.com/office/drawing/2014/main" id="{8F9F15EA-66C4-65A5-47B0-CA6EA97E8F99}"/>
                  </a:ext>
                </a:extLst>
              </p:cNvPr>
              <p:cNvSpPr txBox="1">
                <a:spLocks noRot="1" noChangeAspect="1" noMove="1" noResize="1" noEditPoints="1" noAdjustHandles="1" noChangeArrowheads="1" noChangeShapeType="1" noTextEdit="1"/>
              </p:cNvSpPr>
              <p:nvPr/>
            </p:nvSpPr>
            <p:spPr>
              <a:xfrm>
                <a:off x="7029450" y="4314825"/>
                <a:ext cx="4733925" cy="668581"/>
              </a:xfrm>
              <a:prstGeom prst="rect">
                <a:avLst/>
              </a:prstGeom>
              <a:blipFill>
                <a:blip r:embed="rId7"/>
                <a:stretch>
                  <a:fillRect l="-1030" t="-5505" b="-14679"/>
                </a:stretch>
              </a:blipFill>
            </p:spPr>
            <p:txBody>
              <a:bodyPr/>
              <a:lstStyle/>
              <a:p>
                <a:r>
                  <a:rPr lang="en-IL">
                    <a:noFill/>
                  </a:rPr>
                  <a:t> </a:t>
                </a:r>
              </a:p>
            </p:txBody>
          </p:sp>
        </mc:Fallback>
      </mc:AlternateContent>
      <p:sp>
        <p:nvSpPr>
          <p:cNvPr id="15" name="תיבת טקסט 14">
            <a:extLst>
              <a:ext uri="{FF2B5EF4-FFF2-40B4-BE49-F238E27FC236}">
                <a16:creationId xmlns:a16="http://schemas.microsoft.com/office/drawing/2014/main" id="{38A84747-20EC-5E22-44E6-A4F0DEAFF3DB}"/>
              </a:ext>
            </a:extLst>
          </p:cNvPr>
          <p:cNvSpPr txBox="1"/>
          <p:nvPr/>
        </p:nvSpPr>
        <p:spPr>
          <a:xfrm>
            <a:off x="895350" y="1872560"/>
            <a:ext cx="4733925" cy="1477328"/>
          </a:xfrm>
          <a:prstGeom prst="rect">
            <a:avLst/>
          </a:prstGeom>
          <a:noFill/>
        </p:spPr>
        <p:txBody>
          <a:bodyPr wrap="square" rtlCol="0">
            <a:spAutoFit/>
          </a:bodyPr>
          <a:lstStyle/>
          <a:p>
            <a:r>
              <a:rPr lang="en-GB" dirty="0"/>
              <a:t>No data here since this graph only looks at primary neutrons (</a:t>
            </a:r>
            <a:r>
              <a:rPr lang="en-GB" dirty="0" err="1"/>
              <a:t>trackID</a:t>
            </a:r>
            <a:r>
              <a:rPr lang="en-GB" dirty="0"/>
              <a:t> =1), meaning only neutrons which did not perform (</a:t>
            </a:r>
            <a:r>
              <a:rPr lang="en-GB" dirty="0" err="1"/>
              <a:t>n,n</a:t>
            </a:r>
            <a:r>
              <a:rPr lang="en-GB" dirty="0"/>
              <a:t>’), also really slow neutrons(low kinetic energy) can be captured by nuclei.</a:t>
            </a:r>
            <a:endParaRPr lang="en-IL" dirty="0"/>
          </a:p>
        </p:txBody>
      </p:sp>
      <p:sp>
        <p:nvSpPr>
          <p:cNvPr id="16" name="תיבת טקסט 15">
            <a:extLst>
              <a:ext uri="{FF2B5EF4-FFF2-40B4-BE49-F238E27FC236}">
                <a16:creationId xmlns:a16="http://schemas.microsoft.com/office/drawing/2014/main" id="{11A383F7-563A-C31D-0275-B6DDF5C22B71}"/>
              </a:ext>
            </a:extLst>
          </p:cNvPr>
          <p:cNvSpPr txBox="1"/>
          <p:nvPr/>
        </p:nvSpPr>
        <p:spPr>
          <a:xfrm>
            <a:off x="123825" y="-13143"/>
            <a:ext cx="5084763" cy="369332"/>
          </a:xfrm>
          <a:prstGeom prst="rect">
            <a:avLst/>
          </a:prstGeom>
          <a:noFill/>
        </p:spPr>
        <p:txBody>
          <a:bodyPr wrap="square" rtlCol="0">
            <a:spAutoFit/>
          </a:bodyPr>
          <a:lstStyle/>
          <a:p>
            <a:r>
              <a:rPr lang="en-GB" dirty="0"/>
              <a:t>Only for primary neutrons (didn’t perform (</a:t>
            </a:r>
            <a:r>
              <a:rPr lang="en-GB" dirty="0" err="1"/>
              <a:t>n,n</a:t>
            </a:r>
            <a:r>
              <a:rPr lang="en-GB" dirty="0"/>
              <a:t>’))</a:t>
            </a:r>
            <a:endParaRPr lang="en-IL" dirty="0"/>
          </a:p>
        </p:txBody>
      </p:sp>
    </p:spTree>
    <p:extLst>
      <p:ext uri="{BB962C8B-B14F-4D97-AF65-F5344CB8AC3E}">
        <p14:creationId xmlns:p14="http://schemas.microsoft.com/office/powerpoint/2010/main" val="2953953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529D2D24-8D27-C8FA-222C-8CF2A06C0D11}"/>
              </a:ext>
            </a:extLst>
          </p:cNvPr>
          <p:cNvPicPr>
            <a:picLocks noChangeAspect="1"/>
          </p:cNvPicPr>
          <p:nvPr/>
        </p:nvPicPr>
        <p:blipFill>
          <a:blip r:embed="rId2"/>
          <a:stretch>
            <a:fillRect/>
          </a:stretch>
        </p:blipFill>
        <p:spPr>
          <a:xfrm>
            <a:off x="0" y="58227"/>
            <a:ext cx="12599988" cy="6741546"/>
          </a:xfrm>
          <a:prstGeom prst="rect">
            <a:avLst/>
          </a:prstGeom>
        </p:spPr>
      </p:pic>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EDAFB46D-2294-A807-FB65-D2D14F99B02A}"/>
                  </a:ext>
                </a:extLst>
              </p:cNvPr>
              <p:cNvSpPr txBox="1"/>
              <p:nvPr/>
            </p:nvSpPr>
            <p:spPr>
              <a:xfrm rot="21389392">
                <a:off x="9794333" y="4898736"/>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tx1"/>
                          </a:solidFill>
                          <a:latin typeface="Cambria Math" panose="02040503050406030204" pitchFamily="18" charset="0"/>
                        </a:rPr>
                        <m:t>𝒇</m:t>
                      </m:r>
                      <m:d>
                        <m:dPr>
                          <m:ctrlPr>
                            <a:rPr lang="en-GB" b="1" i="1" smtClean="0">
                              <a:solidFill>
                                <a:schemeClr val="tx1"/>
                              </a:solidFill>
                              <a:latin typeface="Cambria Math" panose="02040503050406030204" pitchFamily="18" charset="0"/>
                            </a:rPr>
                          </m:ctrlPr>
                        </m:dPr>
                        <m:e>
                          <m:r>
                            <a:rPr lang="en-GB" b="1" i="1" smtClean="0">
                              <a:solidFill>
                                <a:schemeClr val="tx1"/>
                              </a:solidFill>
                              <a:latin typeface="Cambria Math" panose="02040503050406030204" pitchFamily="18" charset="0"/>
                            </a:rPr>
                            <m:t>𝒙</m:t>
                          </m:r>
                        </m:e>
                      </m:d>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𝟎</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𝟔𝟔</m:t>
                      </m:r>
                      <m:r>
                        <a:rPr lang="en-GB" b="1" i="1" smtClean="0">
                          <a:solidFill>
                            <a:schemeClr val="tx1"/>
                          </a:solidFill>
                          <a:latin typeface="Cambria Math" panose="02040503050406030204" pitchFamily="18" charset="0"/>
                        </a:rPr>
                        <m:t>𝒙</m:t>
                      </m:r>
                    </m:oMath>
                  </m:oMathPara>
                </a14:m>
                <a:endParaRPr lang="en-IL" b="1" dirty="0">
                  <a:solidFill>
                    <a:schemeClr val="tx1"/>
                  </a:solidFill>
                </a:endParaRPr>
              </a:p>
            </p:txBody>
          </p:sp>
        </mc:Choice>
        <mc:Fallback xmlns="">
          <p:sp>
            <p:nvSpPr>
              <p:cNvPr id="6" name="תיבת טקסט 5">
                <a:extLst>
                  <a:ext uri="{FF2B5EF4-FFF2-40B4-BE49-F238E27FC236}">
                    <a16:creationId xmlns:a16="http://schemas.microsoft.com/office/drawing/2014/main" id="{EDAFB46D-2294-A807-FB65-D2D14F99B02A}"/>
                  </a:ext>
                </a:extLst>
              </p:cNvPr>
              <p:cNvSpPr txBox="1">
                <a:spLocks noRot="1" noChangeAspect="1" noMove="1" noResize="1" noEditPoints="1" noAdjustHandles="1" noChangeArrowheads="1" noChangeShapeType="1" noTextEdit="1"/>
              </p:cNvSpPr>
              <p:nvPr/>
            </p:nvSpPr>
            <p:spPr>
              <a:xfrm rot="21389392">
                <a:off x="9794333" y="4898736"/>
                <a:ext cx="2177155" cy="369332"/>
              </a:xfrm>
              <a:prstGeom prst="rect">
                <a:avLst/>
              </a:prstGeom>
              <a:blipFill>
                <a:blip r:embed="rId3"/>
                <a:stretch>
                  <a:fillRect b="-476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A8E76E06-E9B2-CE65-876D-324B7803A054}"/>
                  </a:ext>
                </a:extLst>
              </p:cNvPr>
              <p:cNvSpPr txBox="1"/>
              <p:nvPr/>
            </p:nvSpPr>
            <p:spPr>
              <a:xfrm rot="21420001">
                <a:off x="10613482" y="5149704"/>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=0.07∙</m:t>
                      </m:r>
                      <m:r>
                        <a:rPr lang="en-GB" b="0" i="1" smtClean="0">
                          <a:latin typeface="Cambria Math" panose="02040503050406030204" pitchFamily="18" charset="0"/>
                        </a:rPr>
                        <m:t>𝑐</m:t>
                      </m:r>
                      <m:r>
                        <a:rPr lang="en-GB" b="0" i="1" smtClean="0">
                          <a:latin typeface="Cambria Math" panose="02040503050406030204" pitchFamily="18" charset="0"/>
                        </a:rPr>
                        <m:t> </m:t>
                      </m:r>
                    </m:oMath>
                  </m:oMathPara>
                </a14:m>
                <a:endParaRPr lang="en-IL" dirty="0"/>
              </a:p>
            </p:txBody>
          </p:sp>
        </mc:Choice>
        <mc:Fallback xmlns="">
          <p:sp>
            <p:nvSpPr>
              <p:cNvPr id="7" name="תיבת טקסט 6">
                <a:extLst>
                  <a:ext uri="{FF2B5EF4-FFF2-40B4-BE49-F238E27FC236}">
                    <a16:creationId xmlns:a16="http://schemas.microsoft.com/office/drawing/2014/main" id="{A8E76E06-E9B2-CE65-876D-324B7803A054}"/>
                  </a:ext>
                </a:extLst>
              </p:cNvPr>
              <p:cNvSpPr txBox="1">
                <a:spLocks noRot="1" noChangeAspect="1" noMove="1" noResize="1" noEditPoints="1" noAdjustHandles="1" noChangeArrowheads="1" noChangeShapeType="1" noTextEdit="1"/>
              </p:cNvSpPr>
              <p:nvPr/>
            </p:nvSpPr>
            <p:spPr>
              <a:xfrm rot="21420001">
                <a:off x="10613482" y="5149704"/>
                <a:ext cx="2177155"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CE77CEBD-08D8-A0A1-E6C6-43F6F21BC7DF}"/>
                  </a:ext>
                </a:extLst>
              </p:cNvPr>
              <p:cNvSpPr txBox="1"/>
              <p:nvPr/>
            </p:nvSpPr>
            <p:spPr>
              <a:xfrm>
                <a:off x="9626560" y="5547550"/>
                <a:ext cx="2177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𝑣</m:t>
                      </m:r>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 </m:t>
                      </m:r>
                    </m:oMath>
                  </m:oMathPara>
                </a14:m>
                <a:endParaRPr lang="en-IL" dirty="0"/>
              </a:p>
            </p:txBody>
          </p:sp>
        </mc:Choice>
        <mc:Fallback xmlns="">
          <p:sp>
            <p:nvSpPr>
              <p:cNvPr id="8" name="תיבת טקסט 7">
                <a:extLst>
                  <a:ext uri="{FF2B5EF4-FFF2-40B4-BE49-F238E27FC236}">
                    <a16:creationId xmlns:a16="http://schemas.microsoft.com/office/drawing/2014/main" id="{CE77CEBD-08D8-A0A1-E6C6-43F6F21BC7DF}"/>
                  </a:ext>
                </a:extLst>
              </p:cNvPr>
              <p:cNvSpPr txBox="1">
                <a:spLocks noRot="1" noChangeAspect="1" noMove="1" noResize="1" noEditPoints="1" noAdjustHandles="1" noChangeArrowheads="1" noChangeShapeType="1" noTextEdit="1"/>
              </p:cNvSpPr>
              <p:nvPr/>
            </p:nvSpPr>
            <p:spPr>
              <a:xfrm>
                <a:off x="9626560" y="5547550"/>
                <a:ext cx="2177155" cy="369332"/>
              </a:xfrm>
              <a:prstGeom prst="rect">
                <a:avLst/>
              </a:prstGeom>
              <a:blipFill>
                <a:blip r:embed="rId5"/>
                <a:stretch>
                  <a:fillRect/>
                </a:stretch>
              </a:blipFill>
            </p:spPr>
            <p:txBody>
              <a:bodyPr/>
              <a:lstStyle/>
              <a:p>
                <a:r>
                  <a:rPr lang="en-IL">
                    <a:noFill/>
                  </a:rPr>
                  <a:t> </a:t>
                </a:r>
              </a:p>
            </p:txBody>
          </p:sp>
        </mc:Fallback>
      </mc:AlternateContent>
      <p:sp>
        <p:nvSpPr>
          <p:cNvPr id="9" name="תיבת טקסט 8">
            <a:extLst>
              <a:ext uri="{FF2B5EF4-FFF2-40B4-BE49-F238E27FC236}">
                <a16:creationId xmlns:a16="http://schemas.microsoft.com/office/drawing/2014/main" id="{B9700350-2D77-2C29-AE93-75CC9BB31F59}"/>
              </a:ext>
            </a:extLst>
          </p:cNvPr>
          <p:cNvSpPr txBox="1"/>
          <p:nvPr/>
        </p:nvSpPr>
        <p:spPr>
          <a:xfrm>
            <a:off x="8791575" y="58227"/>
            <a:ext cx="5084763" cy="369332"/>
          </a:xfrm>
          <a:prstGeom prst="rect">
            <a:avLst/>
          </a:prstGeom>
          <a:noFill/>
        </p:spPr>
        <p:txBody>
          <a:bodyPr wrap="square" rtlCol="0">
            <a:spAutoFit/>
          </a:bodyPr>
          <a:lstStyle/>
          <a:p>
            <a:r>
              <a:rPr lang="en-GB" dirty="0"/>
              <a:t>Also includes secondary neutrons (n’)</a:t>
            </a:r>
            <a:endParaRPr lang="en-IL" dirty="0"/>
          </a:p>
        </p:txBody>
      </p:sp>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A95885BF-C01F-1CCC-890F-1E5D7EFE969F}"/>
                  </a:ext>
                </a:extLst>
              </p:cNvPr>
              <p:cNvSpPr txBox="1"/>
              <p:nvPr/>
            </p:nvSpPr>
            <p:spPr>
              <a:xfrm>
                <a:off x="0" y="58227"/>
                <a:ext cx="6299734"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𝑖</m:t>
                          </m:r>
                        </m:sup>
                      </m:sSubSup>
                      <m:r>
                        <a:rPr lang="en-GB" b="0" i="1" smtClean="0">
                          <a:latin typeface="Cambria Math" panose="02040503050406030204" pitchFamily="18" charset="0"/>
                        </a:rPr>
                        <m:t>=2.5</m:t>
                      </m:r>
                      <m:r>
                        <a:rPr lang="en-GB" b="0" i="1" smtClean="0">
                          <a:latin typeface="Cambria Math" panose="02040503050406030204" pitchFamily="18" charset="0"/>
                        </a:rPr>
                        <m:t>𝑀𝑒𝑉</m:t>
                      </m:r>
                    </m:oMath>
                  </m:oMathPara>
                </a14:m>
                <a:endParaRPr lang="en-IL" dirty="0"/>
              </a:p>
            </p:txBody>
          </p:sp>
        </mc:Choice>
        <mc:Fallback xmlns="">
          <p:sp>
            <p:nvSpPr>
              <p:cNvPr id="2" name="תיבת טקסט 1">
                <a:extLst>
                  <a:ext uri="{FF2B5EF4-FFF2-40B4-BE49-F238E27FC236}">
                    <a16:creationId xmlns:a16="http://schemas.microsoft.com/office/drawing/2014/main" id="{A95885BF-C01F-1CCC-890F-1E5D7EFE969F}"/>
                  </a:ext>
                </a:extLst>
              </p:cNvPr>
              <p:cNvSpPr txBox="1">
                <a:spLocks noRot="1" noChangeAspect="1" noMove="1" noResize="1" noEditPoints="1" noAdjustHandles="1" noChangeArrowheads="1" noChangeShapeType="1" noTextEdit="1"/>
              </p:cNvSpPr>
              <p:nvPr/>
            </p:nvSpPr>
            <p:spPr>
              <a:xfrm>
                <a:off x="0" y="58227"/>
                <a:ext cx="6299734" cy="391582"/>
              </a:xfrm>
              <a:prstGeom prst="rect">
                <a:avLst/>
              </a:prstGeom>
              <a:blipFill>
                <a:blip r:embed="rId6"/>
                <a:stretch>
                  <a:fillRect b="-1563"/>
                </a:stretch>
              </a:blipFill>
            </p:spPr>
            <p:txBody>
              <a:bodyPr/>
              <a:lstStyle/>
              <a:p>
                <a:r>
                  <a:rPr lang="en-IL">
                    <a:noFill/>
                  </a:rPr>
                  <a:t> </a:t>
                </a:r>
              </a:p>
            </p:txBody>
          </p:sp>
        </mc:Fallback>
      </mc:AlternateContent>
    </p:spTree>
    <p:extLst>
      <p:ext uri="{BB962C8B-B14F-4D97-AF65-F5344CB8AC3E}">
        <p14:creationId xmlns:p14="http://schemas.microsoft.com/office/powerpoint/2010/main" val="3482394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9B236C24-40C5-B397-619E-F8562AC4D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939" y="229788"/>
            <a:ext cx="8531239" cy="6398430"/>
          </a:xfrm>
          <a:prstGeom prst="rect">
            <a:avLst/>
          </a:prstGeom>
        </p:spPr>
      </p:pic>
      <p:sp>
        <p:nvSpPr>
          <p:cNvPr id="2" name="תיבת טקסט 1">
            <a:extLst>
              <a:ext uri="{FF2B5EF4-FFF2-40B4-BE49-F238E27FC236}">
                <a16:creationId xmlns:a16="http://schemas.microsoft.com/office/drawing/2014/main" id="{706DFDCE-881E-2634-D8E8-63494C5F683A}"/>
              </a:ext>
            </a:extLst>
          </p:cNvPr>
          <p:cNvSpPr txBox="1"/>
          <p:nvPr/>
        </p:nvSpPr>
        <p:spPr>
          <a:xfrm>
            <a:off x="385011" y="229788"/>
            <a:ext cx="10472286" cy="369332"/>
          </a:xfrm>
          <a:prstGeom prst="rect">
            <a:avLst/>
          </a:prstGeom>
          <a:noFill/>
        </p:spPr>
        <p:txBody>
          <a:bodyPr wrap="square" rtlCol="0">
            <a:spAutoFit/>
          </a:bodyPr>
          <a:lstStyle/>
          <a:p>
            <a:r>
              <a:rPr lang="en-GB" dirty="0"/>
              <a:t>No protons exit the detector, though some are created in (n,p) process with Argon 36</a:t>
            </a:r>
            <a:endParaRPr lang="en-IL" dirty="0"/>
          </a:p>
        </p:txBody>
      </p:sp>
    </p:spTree>
    <p:extLst>
      <p:ext uri="{BB962C8B-B14F-4D97-AF65-F5344CB8AC3E}">
        <p14:creationId xmlns:p14="http://schemas.microsoft.com/office/powerpoint/2010/main" val="1617077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6FB70482-E1AF-6D26-AE3B-D7BBFA9374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906" y="357753"/>
            <a:ext cx="8439365" cy="6329524"/>
          </a:xfrm>
          <a:prstGeom prst="rect">
            <a:avLst/>
          </a:prstGeom>
        </p:spPr>
      </p:pic>
    </p:spTree>
    <p:extLst>
      <p:ext uri="{BB962C8B-B14F-4D97-AF65-F5344CB8AC3E}">
        <p14:creationId xmlns:p14="http://schemas.microsoft.com/office/powerpoint/2010/main" val="1127609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4B034B5E-E68F-EC2E-84D3-DC6B2310311F}"/>
              </a:ext>
            </a:extLst>
          </p:cNvPr>
          <p:cNvPicPr>
            <a:picLocks noChangeAspect="1"/>
          </p:cNvPicPr>
          <p:nvPr/>
        </p:nvPicPr>
        <p:blipFill>
          <a:blip r:embed="rId2"/>
          <a:stretch>
            <a:fillRect/>
          </a:stretch>
        </p:blipFill>
        <p:spPr>
          <a:xfrm>
            <a:off x="1513681" y="37184"/>
            <a:ext cx="8668972" cy="6820816"/>
          </a:xfrm>
          <a:prstGeom prst="rect">
            <a:avLst/>
          </a:prstGeom>
        </p:spPr>
      </p:pic>
    </p:spTree>
    <p:extLst>
      <p:ext uri="{BB962C8B-B14F-4D97-AF65-F5344CB8AC3E}">
        <p14:creationId xmlns:p14="http://schemas.microsoft.com/office/powerpoint/2010/main" val="2681153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A7925C8E-E21F-434A-D2D5-BF37D48F6DDB}"/>
              </a:ext>
            </a:extLst>
          </p:cNvPr>
          <p:cNvPicPr>
            <a:picLocks noChangeAspect="1"/>
          </p:cNvPicPr>
          <p:nvPr/>
        </p:nvPicPr>
        <p:blipFill>
          <a:blip r:embed="rId2"/>
          <a:stretch>
            <a:fillRect/>
          </a:stretch>
        </p:blipFill>
        <p:spPr>
          <a:xfrm>
            <a:off x="200025" y="1057275"/>
            <a:ext cx="11120957" cy="5800725"/>
          </a:xfrm>
          <a:prstGeom prst="rect">
            <a:avLst/>
          </a:prstGeom>
        </p:spPr>
      </p:pic>
      <p:sp>
        <p:nvSpPr>
          <p:cNvPr id="4" name="תיבת טקסט 3">
            <a:extLst>
              <a:ext uri="{FF2B5EF4-FFF2-40B4-BE49-F238E27FC236}">
                <a16:creationId xmlns:a16="http://schemas.microsoft.com/office/drawing/2014/main" id="{4783C7F2-DDC4-CE07-F72F-9554C741E1FA}"/>
              </a:ext>
            </a:extLst>
          </p:cNvPr>
          <p:cNvSpPr txBox="1"/>
          <p:nvPr/>
        </p:nvSpPr>
        <p:spPr>
          <a:xfrm rot="16200000">
            <a:off x="2727165" y="160774"/>
            <a:ext cx="1496219" cy="923330"/>
          </a:xfrm>
          <a:prstGeom prst="rect">
            <a:avLst/>
          </a:prstGeom>
          <a:noFill/>
          <a:ln w="41275">
            <a:noFill/>
          </a:ln>
          <a:effectLst>
            <a:softEdge rad="12700"/>
          </a:effectLst>
        </p:spPr>
        <p:txBody>
          <a:bodyPr wrap="square" rtlCol="0">
            <a:spAutoFit/>
          </a:bodyPr>
          <a:lstStyle/>
          <a:p>
            <a:r>
              <a:rPr lang="en-GB" dirty="0"/>
              <a:t>1.46 MeV</a:t>
            </a:r>
          </a:p>
          <a:p>
            <a:r>
              <a:rPr lang="en-GB" baseline="30000" dirty="0"/>
              <a:t>40</a:t>
            </a:r>
            <a:r>
              <a:rPr lang="en-GB" dirty="0"/>
              <a:t>Ar  2+ -&gt; 0+</a:t>
            </a:r>
          </a:p>
          <a:p>
            <a:endParaRPr lang="en-IL" dirty="0"/>
          </a:p>
        </p:txBody>
      </p:sp>
      <p:cxnSp>
        <p:nvCxnSpPr>
          <p:cNvPr id="7" name="מחבר חץ ישר 6">
            <a:extLst>
              <a:ext uri="{FF2B5EF4-FFF2-40B4-BE49-F238E27FC236}">
                <a16:creationId xmlns:a16="http://schemas.microsoft.com/office/drawing/2014/main" id="{F4A4EEAE-A20D-1270-EE13-0F34246F1C02}"/>
              </a:ext>
            </a:extLst>
          </p:cNvPr>
          <p:cNvCxnSpPr>
            <a:cxnSpLocks/>
          </p:cNvCxnSpPr>
          <p:nvPr/>
        </p:nvCxnSpPr>
        <p:spPr>
          <a:xfrm>
            <a:off x="3629026" y="1146769"/>
            <a:ext cx="0" cy="44756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תיבת טקסט 16">
            <a:extLst>
              <a:ext uri="{FF2B5EF4-FFF2-40B4-BE49-F238E27FC236}">
                <a16:creationId xmlns:a16="http://schemas.microsoft.com/office/drawing/2014/main" id="{4354B243-FE2E-F352-F989-90F70CA4760D}"/>
              </a:ext>
            </a:extLst>
          </p:cNvPr>
          <p:cNvSpPr txBox="1"/>
          <p:nvPr/>
        </p:nvSpPr>
        <p:spPr>
          <a:xfrm rot="16200000">
            <a:off x="574764" y="923122"/>
            <a:ext cx="2899965" cy="646331"/>
          </a:xfrm>
          <a:prstGeom prst="rect">
            <a:avLst/>
          </a:prstGeom>
          <a:noFill/>
          <a:ln w="41275">
            <a:noFill/>
          </a:ln>
          <a:effectLst>
            <a:softEdge rad="12700"/>
          </a:effectLst>
        </p:spPr>
        <p:txBody>
          <a:bodyPr wrap="square" rtlCol="0">
            <a:spAutoFit/>
          </a:bodyPr>
          <a:lstStyle/>
          <a:p>
            <a:r>
              <a:rPr lang="en-GB" dirty="0"/>
              <a:t>659.9 keV</a:t>
            </a:r>
          </a:p>
          <a:p>
            <a:r>
              <a:rPr lang="en-GB" baseline="30000" dirty="0"/>
              <a:t>40</a:t>
            </a:r>
            <a:r>
              <a:rPr lang="en-GB" dirty="0"/>
              <a:t>Ar  0+ band 2 -&gt; 2+ band 1</a:t>
            </a:r>
            <a:endParaRPr lang="en-IL" dirty="0"/>
          </a:p>
        </p:txBody>
      </p:sp>
      <p:cxnSp>
        <p:nvCxnSpPr>
          <p:cNvPr id="18" name="מחבר חץ ישר 17">
            <a:extLst>
              <a:ext uri="{FF2B5EF4-FFF2-40B4-BE49-F238E27FC236}">
                <a16:creationId xmlns:a16="http://schemas.microsoft.com/office/drawing/2014/main" id="{E264933C-C57B-0BBF-D238-AD2161693F90}"/>
              </a:ext>
            </a:extLst>
          </p:cNvPr>
          <p:cNvCxnSpPr>
            <a:cxnSpLocks/>
          </p:cNvCxnSpPr>
          <p:nvPr/>
        </p:nvCxnSpPr>
        <p:spPr>
          <a:xfrm>
            <a:off x="2381250" y="2225998"/>
            <a:ext cx="0" cy="4702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תיבת טקסט 1">
            <a:extLst>
              <a:ext uri="{FF2B5EF4-FFF2-40B4-BE49-F238E27FC236}">
                <a16:creationId xmlns:a16="http://schemas.microsoft.com/office/drawing/2014/main" id="{3CCFA7A8-F348-ABF7-E1FD-AD93E300BBDC}"/>
              </a:ext>
            </a:extLst>
          </p:cNvPr>
          <p:cNvSpPr txBox="1"/>
          <p:nvPr/>
        </p:nvSpPr>
        <p:spPr>
          <a:xfrm>
            <a:off x="8172450" y="33269"/>
            <a:ext cx="3790950" cy="369332"/>
          </a:xfrm>
          <a:prstGeom prst="rect">
            <a:avLst/>
          </a:prstGeom>
          <a:noFill/>
        </p:spPr>
        <p:txBody>
          <a:bodyPr wrap="square" rtlCol="0">
            <a:spAutoFit/>
          </a:bodyPr>
          <a:lstStyle/>
          <a:p>
            <a:r>
              <a:rPr lang="en-GB" dirty="0"/>
              <a:t>Minimum photon energy = 218 eV</a:t>
            </a:r>
            <a:endParaRPr lang="en-IL" dirty="0"/>
          </a:p>
        </p:txBody>
      </p:sp>
      <p:cxnSp>
        <p:nvCxnSpPr>
          <p:cNvPr id="5" name="מחבר חץ ישר 4">
            <a:extLst>
              <a:ext uri="{FF2B5EF4-FFF2-40B4-BE49-F238E27FC236}">
                <a16:creationId xmlns:a16="http://schemas.microsoft.com/office/drawing/2014/main" id="{680557BF-3BD5-3A34-DAA0-CBFE02394998}"/>
              </a:ext>
            </a:extLst>
          </p:cNvPr>
          <p:cNvCxnSpPr>
            <a:cxnSpLocks/>
          </p:cNvCxnSpPr>
          <p:nvPr/>
        </p:nvCxnSpPr>
        <p:spPr>
          <a:xfrm>
            <a:off x="2152650" y="2878297"/>
            <a:ext cx="0" cy="4702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1F2FC7EE-0C8A-EC8E-2BF0-368D341F9CEB}"/>
                  </a:ext>
                </a:extLst>
              </p:cNvPr>
              <p:cNvSpPr txBox="1"/>
              <p:nvPr/>
            </p:nvSpPr>
            <p:spPr>
              <a:xfrm rot="16200000">
                <a:off x="1332447" y="3226139"/>
                <a:ext cx="1362076" cy="369332"/>
              </a:xfrm>
              <a:prstGeom prst="rect">
                <a:avLst/>
              </a:prstGeom>
              <a:noFill/>
            </p:spPr>
            <p:txBody>
              <a:bodyPr wrap="square" rtlCol="0">
                <a:spAutoFit/>
              </a:bodyPr>
              <a:lstStyle/>
              <a:p>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b="0" i="1" dirty="0" smtClean="0">
                            <a:latin typeface="Cambria Math" panose="02040503050406030204" pitchFamily="18" charset="0"/>
                          </a:rPr>
                          <m:t>−</m:t>
                        </m:r>
                      </m:sup>
                    </m:sSup>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b="0" i="1" dirty="0" smtClean="0">
                            <a:latin typeface="Cambria Math" panose="02040503050406030204" pitchFamily="18" charset="0"/>
                          </a:rPr>
                          <m:t>+</m:t>
                        </m:r>
                      </m:sup>
                    </m:sSup>
                    <m:r>
                      <a:rPr lang="en-GB" i="1" dirty="0" smtClean="0">
                        <a:latin typeface="Cambria Math" panose="02040503050406030204" pitchFamily="18" charset="0"/>
                      </a:rPr>
                      <m:t>→</m:t>
                    </m:r>
                  </m:oMath>
                </a14:m>
                <a:r>
                  <a:rPr lang="en-GB" dirty="0"/>
                  <a:t>2</a:t>
                </a:r>
                <a14:m>
                  <m:oMath xmlns:m="http://schemas.openxmlformats.org/officeDocument/2006/math">
                    <m:r>
                      <a:rPr lang="en-GB" b="0" i="1" smtClean="0">
                        <a:latin typeface="Cambria Math" panose="02040503050406030204" pitchFamily="18" charset="0"/>
                      </a:rPr>
                      <m:t>𝛾</m:t>
                    </m:r>
                  </m:oMath>
                </a14:m>
                <a:endParaRPr lang="en-IL" dirty="0"/>
              </a:p>
            </p:txBody>
          </p:sp>
        </mc:Choice>
        <mc:Fallback xmlns="">
          <p:sp>
            <p:nvSpPr>
              <p:cNvPr id="6" name="תיבת טקסט 5">
                <a:extLst>
                  <a:ext uri="{FF2B5EF4-FFF2-40B4-BE49-F238E27FC236}">
                    <a16:creationId xmlns:a16="http://schemas.microsoft.com/office/drawing/2014/main" id="{1F2FC7EE-0C8A-EC8E-2BF0-368D341F9CEB}"/>
                  </a:ext>
                </a:extLst>
              </p:cNvPr>
              <p:cNvSpPr txBox="1">
                <a:spLocks noRot="1" noChangeAspect="1" noMove="1" noResize="1" noEditPoints="1" noAdjustHandles="1" noChangeArrowheads="1" noChangeShapeType="1" noTextEdit="1"/>
              </p:cNvSpPr>
              <p:nvPr/>
            </p:nvSpPr>
            <p:spPr>
              <a:xfrm rot="16200000">
                <a:off x="1332447" y="3226139"/>
                <a:ext cx="1362076" cy="369332"/>
              </a:xfrm>
              <a:prstGeom prst="rect">
                <a:avLst/>
              </a:prstGeom>
              <a:blipFill>
                <a:blip r:embed="rId3"/>
                <a:stretch>
                  <a:fillRect l="-8197" r="-24590"/>
                </a:stretch>
              </a:blipFill>
            </p:spPr>
            <p:txBody>
              <a:bodyPr/>
              <a:lstStyle/>
              <a:p>
                <a:r>
                  <a:rPr lang="en-IL">
                    <a:noFill/>
                  </a:rPr>
                  <a:t> </a:t>
                </a:r>
              </a:p>
            </p:txBody>
          </p:sp>
        </mc:Fallback>
      </mc:AlternateContent>
      <p:sp>
        <p:nvSpPr>
          <p:cNvPr id="10" name="תיבת טקסט 9">
            <a:extLst>
              <a:ext uri="{FF2B5EF4-FFF2-40B4-BE49-F238E27FC236}">
                <a16:creationId xmlns:a16="http://schemas.microsoft.com/office/drawing/2014/main" id="{C7FFC46D-921A-5EFD-D1D4-077B96B6063C}"/>
              </a:ext>
            </a:extLst>
          </p:cNvPr>
          <p:cNvSpPr txBox="1"/>
          <p:nvPr/>
        </p:nvSpPr>
        <p:spPr>
          <a:xfrm rot="16200000">
            <a:off x="1689654" y="2225199"/>
            <a:ext cx="2552700" cy="656590"/>
          </a:xfrm>
          <a:prstGeom prst="rect">
            <a:avLst/>
          </a:prstGeom>
          <a:noFill/>
        </p:spPr>
        <p:txBody>
          <a:bodyPr wrap="square" rtlCol="0">
            <a:spAutoFit/>
          </a:bodyPr>
          <a:lstStyle/>
          <a:p>
            <a:r>
              <a:rPr lang="en-GB" sz="2800" baseline="30000" dirty="0"/>
              <a:t>1.29 MeV</a:t>
            </a:r>
          </a:p>
          <a:p>
            <a:r>
              <a:rPr lang="en-GB" baseline="30000" dirty="0"/>
              <a:t>41</a:t>
            </a:r>
            <a:r>
              <a:rPr lang="en-GB" dirty="0"/>
              <a:t>K </a:t>
            </a:r>
            <a:r>
              <a:rPr lang="en-IL" b="0" i="0" dirty="0">
                <a:effectLst/>
                <a:latin typeface="Montserrat" panose="00000500000000000000" pitchFamily="2" charset="0"/>
              </a:rPr>
              <a:t>7/2-</a:t>
            </a:r>
            <a:r>
              <a:rPr lang="en-GB" b="0" i="0" dirty="0">
                <a:effectLst/>
                <a:latin typeface="Montserrat" panose="00000500000000000000" pitchFamily="2" charset="0"/>
              </a:rPr>
              <a:t> -&gt; 3/2 +</a:t>
            </a:r>
            <a:endParaRPr lang="en-IL" dirty="0"/>
          </a:p>
        </p:txBody>
      </p:sp>
      <p:cxnSp>
        <p:nvCxnSpPr>
          <p:cNvPr id="11" name="מחבר חץ ישר 10">
            <a:extLst>
              <a:ext uri="{FF2B5EF4-FFF2-40B4-BE49-F238E27FC236}">
                <a16:creationId xmlns:a16="http://schemas.microsoft.com/office/drawing/2014/main" id="{F31B34BA-13A0-D4A7-D9AF-F7F8F992E918}"/>
              </a:ext>
            </a:extLst>
          </p:cNvPr>
          <p:cNvCxnSpPr>
            <a:cxnSpLocks/>
          </p:cNvCxnSpPr>
          <p:nvPr/>
        </p:nvCxnSpPr>
        <p:spPr>
          <a:xfrm>
            <a:off x="3294299" y="3429000"/>
            <a:ext cx="0" cy="44756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20FDD4B4-4C10-93A4-0BDF-8EC9001503BB}"/>
                  </a:ext>
                </a:extLst>
              </p:cNvPr>
              <p:cNvSpPr txBox="1"/>
              <p:nvPr/>
            </p:nvSpPr>
            <p:spPr>
              <a:xfrm>
                <a:off x="4248150" y="321707"/>
                <a:ext cx="3743325" cy="646331"/>
              </a:xfrm>
              <a:prstGeom prst="rect">
                <a:avLst/>
              </a:prstGeom>
              <a:noFill/>
            </p:spPr>
            <p:txBody>
              <a:bodyPr wrap="square" rtlCol="0">
                <a:spAutoFit/>
              </a:bodyPr>
              <a:lstStyle/>
              <a:p>
                <a:r>
                  <a:rPr lang="en-GB" baseline="30000" dirty="0"/>
                  <a:t>41</a:t>
                </a:r>
                <a:r>
                  <a:rPr lang="en-GB" dirty="0"/>
                  <a:t>K created by </a:t>
                </a:r>
                <a:r>
                  <a:rPr lang="en-GB" baseline="30000" dirty="0"/>
                  <a:t>41</a:t>
                </a:r>
                <a:r>
                  <a:rPr lang="en-GB" dirty="0"/>
                  <a:t>Ar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𝛽</m:t>
                        </m:r>
                      </m:e>
                      <m:sup>
                        <m:r>
                          <a:rPr lang="en-GB" b="0" i="1" smtClean="0">
                            <a:latin typeface="Cambria Math" panose="02040503050406030204" pitchFamily="18" charset="0"/>
                          </a:rPr>
                          <m:t>−</m:t>
                        </m:r>
                      </m:sup>
                    </m:sSup>
                    <m:r>
                      <a:rPr lang="en-GB" b="0" i="1" smtClean="0">
                        <a:latin typeface="Cambria Math" panose="02040503050406030204" pitchFamily="18" charset="0"/>
                      </a:rPr>
                      <m:t> </m:t>
                    </m:r>
                  </m:oMath>
                </a14:m>
                <a:r>
                  <a:rPr lang="en-GB" dirty="0"/>
                  <a:t>decay</a:t>
                </a:r>
              </a:p>
              <a:p>
                <a:r>
                  <a:rPr lang="en-GB" baseline="30000" dirty="0"/>
                  <a:t>41</a:t>
                </a:r>
                <a:r>
                  <a:rPr lang="en-GB" dirty="0"/>
                  <a:t>Ar created by nCapture on </a:t>
                </a:r>
                <a:r>
                  <a:rPr lang="en-GB" baseline="30000" dirty="0"/>
                  <a:t>40</a:t>
                </a:r>
                <a:r>
                  <a:rPr lang="en-GB" dirty="0"/>
                  <a:t>Ar</a:t>
                </a:r>
                <a:endParaRPr lang="en-IL" dirty="0"/>
              </a:p>
            </p:txBody>
          </p:sp>
        </mc:Choice>
        <mc:Fallback xmlns="">
          <p:sp>
            <p:nvSpPr>
              <p:cNvPr id="12" name="תיבת טקסט 11">
                <a:extLst>
                  <a:ext uri="{FF2B5EF4-FFF2-40B4-BE49-F238E27FC236}">
                    <a16:creationId xmlns:a16="http://schemas.microsoft.com/office/drawing/2014/main" id="{20FDD4B4-4C10-93A4-0BDF-8EC9001503BB}"/>
                  </a:ext>
                </a:extLst>
              </p:cNvPr>
              <p:cNvSpPr txBox="1">
                <a:spLocks noRot="1" noChangeAspect="1" noMove="1" noResize="1" noEditPoints="1" noAdjustHandles="1" noChangeArrowheads="1" noChangeShapeType="1" noTextEdit="1"/>
              </p:cNvSpPr>
              <p:nvPr/>
            </p:nvSpPr>
            <p:spPr>
              <a:xfrm>
                <a:off x="4248150" y="321707"/>
                <a:ext cx="3743325" cy="646331"/>
              </a:xfrm>
              <a:prstGeom prst="rect">
                <a:avLst/>
              </a:prstGeom>
              <a:blipFill>
                <a:blip r:embed="rId4"/>
                <a:stretch>
                  <a:fillRect l="-163" t="-5660" b="-14151"/>
                </a:stretch>
              </a:blipFill>
            </p:spPr>
            <p:txBody>
              <a:bodyPr/>
              <a:lstStyle/>
              <a:p>
                <a:r>
                  <a:rPr lang="en-IL">
                    <a:noFill/>
                  </a:rPr>
                  <a:t> </a:t>
                </a:r>
              </a:p>
            </p:txBody>
          </p:sp>
        </mc:Fallback>
      </mc:AlternateContent>
      <p:sp>
        <p:nvSpPr>
          <p:cNvPr id="13" name="תיבת טקסט 12">
            <a:extLst>
              <a:ext uri="{FF2B5EF4-FFF2-40B4-BE49-F238E27FC236}">
                <a16:creationId xmlns:a16="http://schemas.microsoft.com/office/drawing/2014/main" id="{5A33A470-C91D-2B96-1275-7F9E7038107B}"/>
              </a:ext>
            </a:extLst>
          </p:cNvPr>
          <p:cNvSpPr txBox="1"/>
          <p:nvPr/>
        </p:nvSpPr>
        <p:spPr>
          <a:xfrm>
            <a:off x="8047274" y="447219"/>
            <a:ext cx="3238500" cy="923330"/>
          </a:xfrm>
          <a:prstGeom prst="rect">
            <a:avLst/>
          </a:prstGeom>
          <a:noFill/>
        </p:spPr>
        <p:txBody>
          <a:bodyPr wrap="square" rtlCol="0">
            <a:spAutoFit/>
          </a:bodyPr>
          <a:lstStyle/>
          <a:p>
            <a:r>
              <a:rPr lang="en-GB" dirty="0"/>
              <a:t>e-e+ created by pair production first and then annihilate to create gamma rays</a:t>
            </a:r>
            <a:endParaRPr lang="en-IL" dirty="0"/>
          </a:p>
        </p:txBody>
      </p:sp>
      <p:sp>
        <p:nvSpPr>
          <p:cNvPr id="14" name="ירח 13">
            <a:extLst>
              <a:ext uri="{FF2B5EF4-FFF2-40B4-BE49-F238E27FC236}">
                <a16:creationId xmlns:a16="http://schemas.microsoft.com/office/drawing/2014/main" id="{464B17A1-182E-E8D3-87A5-B94906642F12}"/>
              </a:ext>
            </a:extLst>
          </p:cNvPr>
          <p:cNvSpPr/>
          <p:nvPr/>
        </p:nvSpPr>
        <p:spPr>
          <a:xfrm>
            <a:off x="3629026" y="571500"/>
            <a:ext cx="220439" cy="705643"/>
          </a:xfrm>
          <a:prstGeom prst="moo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solidFill>
                <a:srgbClr val="FFFF00"/>
              </a:solidFill>
              <a:highlight>
                <a:srgbClr val="FFFF00"/>
              </a:highlight>
            </a:endParaRPr>
          </a:p>
        </p:txBody>
      </p:sp>
    </p:spTree>
    <p:extLst>
      <p:ext uri="{BB962C8B-B14F-4D97-AF65-F5344CB8AC3E}">
        <p14:creationId xmlns:p14="http://schemas.microsoft.com/office/powerpoint/2010/main" val="3054728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A496C68E-6CAF-1C80-0158-E78A1303DC5B}"/>
              </a:ext>
            </a:extLst>
          </p:cNvPr>
          <p:cNvPicPr>
            <a:picLocks noChangeAspect="1"/>
          </p:cNvPicPr>
          <p:nvPr/>
        </p:nvPicPr>
        <p:blipFill>
          <a:blip r:embed="rId2"/>
          <a:stretch>
            <a:fillRect/>
          </a:stretch>
        </p:blipFill>
        <p:spPr>
          <a:xfrm>
            <a:off x="62832" y="176371"/>
            <a:ext cx="12474324" cy="6505257"/>
          </a:xfrm>
          <a:prstGeom prst="rect">
            <a:avLst/>
          </a:prstGeom>
        </p:spPr>
      </p:pic>
      <p:sp>
        <p:nvSpPr>
          <p:cNvPr id="4" name="תיבת טקסט 3">
            <a:extLst>
              <a:ext uri="{FF2B5EF4-FFF2-40B4-BE49-F238E27FC236}">
                <a16:creationId xmlns:a16="http://schemas.microsoft.com/office/drawing/2014/main" id="{E57F8931-D588-3B7D-84F2-255496769264}"/>
              </a:ext>
            </a:extLst>
          </p:cNvPr>
          <p:cNvSpPr txBox="1"/>
          <p:nvPr/>
        </p:nvSpPr>
        <p:spPr>
          <a:xfrm>
            <a:off x="9059579" y="176371"/>
            <a:ext cx="2905125" cy="369332"/>
          </a:xfrm>
          <a:prstGeom prst="rect">
            <a:avLst/>
          </a:prstGeom>
          <a:noFill/>
        </p:spPr>
        <p:txBody>
          <a:bodyPr wrap="square" rtlCol="0">
            <a:spAutoFit/>
          </a:bodyPr>
          <a:lstStyle/>
          <a:p>
            <a:r>
              <a:rPr lang="en-GB" dirty="0"/>
              <a:t>Detector size 1x1x1 meter</a:t>
            </a:r>
            <a:endParaRPr lang="en-IL" dirty="0"/>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825407CC-6F84-57BB-CAD9-52CD1EA70EF4}"/>
                  </a:ext>
                </a:extLst>
              </p:cNvPr>
              <p:cNvSpPr txBox="1"/>
              <p:nvPr/>
            </p:nvSpPr>
            <p:spPr>
              <a:xfrm>
                <a:off x="5117531" y="3767042"/>
                <a:ext cx="6299734" cy="945580"/>
              </a:xfrm>
              <a:prstGeom prst="rect">
                <a:avLst/>
              </a:prstGeom>
              <a:noFill/>
            </p:spPr>
            <p:txBody>
              <a:bodyPr wrap="square">
                <a:spAutoFit/>
              </a:bodyPr>
              <a:lstStyle/>
              <a:p>
                <a:endParaRPr lang="en-GB" dirty="0"/>
              </a:p>
              <a:p>
                <a:pPr algn="ctr"/>
                <a:r>
                  <a:rPr lang="en-GB" dirty="0"/>
                  <a:t>Stopped neutrons have energy = 0</a:t>
                </a:r>
              </a:p>
              <a:p>
                <a:pPr algn="ctr"/>
                <a:r>
                  <a:rPr lang="en-GB" dirty="0"/>
                  <a:t>In 58% of events there was an </a:t>
                </a:r>
                <a14:m>
                  <m:oMath xmlns:m="http://schemas.openxmlformats.org/officeDocument/2006/math">
                    <m:r>
                      <a:rPr lang="en-GB" i="1" dirty="0" smtClean="0">
                        <a:latin typeface="Cambria Math" panose="02040503050406030204" pitchFamily="18" charset="0"/>
                      </a:rPr>
                      <m:t>(</m:t>
                    </m:r>
                    <m:r>
                      <a:rPr lang="en-GB" i="1" dirty="0" err="1" smtClean="0">
                        <a:latin typeface="Cambria Math" panose="02040503050406030204" pitchFamily="18" charset="0"/>
                      </a:rPr>
                      <m:t>𝑛</m:t>
                    </m:r>
                    <m:r>
                      <a:rPr lang="en-GB" i="1" dirty="0" err="1" smtClean="0">
                        <a:latin typeface="Cambria Math" panose="02040503050406030204" pitchFamily="18" charset="0"/>
                      </a:rPr>
                      <m:t>,</m:t>
                    </m:r>
                    <m:r>
                      <a:rPr lang="en-GB" i="1" dirty="0" err="1" smtClean="0">
                        <a:latin typeface="Cambria Math" panose="02040503050406030204" pitchFamily="18" charset="0"/>
                      </a:rPr>
                      <m:t>𝑛</m:t>
                    </m:r>
                    <m:r>
                      <a:rPr lang="en-GB" i="1" dirty="0" smtClean="0">
                        <a:latin typeface="Cambria Math" panose="02040503050406030204" pitchFamily="18" charset="0"/>
                      </a:rPr>
                      <m:t>’</m:t>
                    </m:r>
                    <m:r>
                      <a:rPr lang="en-GB" i="1" dirty="0" smtClean="0">
                        <a:latin typeface="Cambria Math" panose="02040503050406030204" pitchFamily="18" charset="0"/>
                      </a:rPr>
                      <m:t>) </m:t>
                    </m:r>
                  </m:oMath>
                </a14:m>
                <a:r>
                  <a:rPr lang="en-GB" dirty="0"/>
                  <a:t>process</a:t>
                </a:r>
                <a:endParaRPr lang="en-IL" dirty="0"/>
              </a:p>
            </p:txBody>
          </p:sp>
        </mc:Choice>
        <mc:Fallback xmlns="">
          <p:sp>
            <p:nvSpPr>
              <p:cNvPr id="9" name="תיבת טקסט 8">
                <a:extLst>
                  <a:ext uri="{FF2B5EF4-FFF2-40B4-BE49-F238E27FC236}">
                    <a16:creationId xmlns:a16="http://schemas.microsoft.com/office/drawing/2014/main" id="{825407CC-6F84-57BB-CAD9-52CD1EA70EF4}"/>
                  </a:ext>
                </a:extLst>
              </p:cNvPr>
              <p:cNvSpPr txBox="1">
                <a:spLocks noRot="1" noChangeAspect="1" noMove="1" noResize="1" noEditPoints="1" noAdjustHandles="1" noChangeArrowheads="1" noChangeShapeType="1" noTextEdit="1"/>
              </p:cNvSpPr>
              <p:nvPr/>
            </p:nvSpPr>
            <p:spPr>
              <a:xfrm>
                <a:off x="5117531" y="3767042"/>
                <a:ext cx="6299734" cy="945580"/>
              </a:xfrm>
              <a:prstGeom prst="rect">
                <a:avLst/>
              </a:prstGeom>
              <a:blipFill>
                <a:blip r:embed="rId3"/>
                <a:stretch>
                  <a:fillRect b="-709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9783C7E6-EFC6-7D4E-920B-ABE919FAFE5D}"/>
                  </a:ext>
                </a:extLst>
              </p:cNvPr>
              <p:cNvSpPr txBox="1"/>
              <p:nvPr/>
            </p:nvSpPr>
            <p:spPr>
              <a:xfrm>
                <a:off x="8464315" y="621004"/>
                <a:ext cx="2428875" cy="709425"/>
              </a:xfrm>
              <a:prstGeom prst="rect">
                <a:avLst/>
              </a:prstGeom>
              <a:noFill/>
            </p:spPr>
            <p:txBody>
              <a:bodyPr wrap="square" rtlCol="0">
                <a:spAutoFit/>
              </a:bodyPr>
              <a:lstStyle/>
              <a:p>
                <a:r>
                  <a:rPr lang="en-GB" dirty="0"/>
                  <a:t>Back scattering peak</a:t>
                </a:r>
              </a:p>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𝑘</m:t>
                          </m:r>
                        </m:sub>
                        <m:sup>
                          <m:r>
                            <a:rPr lang="en-GB" b="0" i="1" smtClean="0">
                              <a:latin typeface="Cambria Math" panose="02040503050406030204" pitchFamily="18" charset="0"/>
                            </a:rPr>
                            <m:t>𝑓</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26</m:t>
                      </m:r>
                      <m:r>
                        <a:rPr lang="en-GB" b="0" i="1" smtClean="0">
                          <a:latin typeface="Cambria Math" panose="02040503050406030204" pitchFamily="18" charset="0"/>
                        </a:rPr>
                        <m:t> </m:t>
                      </m:r>
                      <m:r>
                        <a:rPr lang="en-GB" b="0" i="1" smtClean="0">
                          <a:latin typeface="Cambria Math" panose="02040503050406030204" pitchFamily="18" charset="0"/>
                        </a:rPr>
                        <m:t>𝑀𝑒𝑉</m:t>
                      </m:r>
                    </m:oMath>
                  </m:oMathPara>
                </a14:m>
                <a:endParaRPr lang="en-IL" dirty="0"/>
              </a:p>
            </p:txBody>
          </p:sp>
        </mc:Choice>
        <mc:Fallback xmlns="">
          <p:sp>
            <p:nvSpPr>
              <p:cNvPr id="12" name="תיבת טקסט 11">
                <a:extLst>
                  <a:ext uri="{FF2B5EF4-FFF2-40B4-BE49-F238E27FC236}">
                    <a16:creationId xmlns:a16="http://schemas.microsoft.com/office/drawing/2014/main" id="{9783C7E6-EFC6-7D4E-920B-ABE919FAFE5D}"/>
                  </a:ext>
                </a:extLst>
              </p:cNvPr>
              <p:cNvSpPr txBox="1">
                <a:spLocks noRot="1" noChangeAspect="1" noMove="1" noResize="1" noEditPoints="1" noAdjustHandles="1" noChangeArrowheads="1" noChangeShapeType="1" noTextEdit="1"/>
              </p:cNvSpPr>
              <p:nvPr/>
            </p:nvSpPr>
            <p:spPr>
              <a:xfrm>
                <a:off x="8464315" y="621004"/>
                <a:ext cx="2428875" cy="709425"/>
              </a:xfrm>
              <a:prstGeom prst="rect">
                <a:avLst/>
              </a:prstGeom>
              <a:blipFill>
                <a:blip r:embed="rId4"/>
                <a:stretch>
                  <a:fillRect l="-2261" t="-5172" b="-1724"/>
                </a:stretch>
              </a:blipFill>
            </p:spPr>
            <p:txBody>
              <a:bodyPr/>
              <a:lstStyle/>
              <a:p>
                <a:r>
                  <a:rPr lang="en-IL">
                    <a:noFill/>
                  </a:rPr>
                  <a:t> </a:t>
                </a:r>
              </a:p>
            </p:txBody>
          </p:sp>
        </mc:Fallback>
      </mc:AlternateContent>
      <p:cxnSp>
        <p:nvCxnSpPr>
          <p:cNvPr id="13" name="מחבר חץ ישר 12">
            <a:extLst>
              <a:ext uri="{FF2B5EF4-FFF2-40B4-BE49-F238E27FC236}">
                <a16:creationId xmlns:a16="http://schemas.microsoft.com/office/drawing/2014/main" id="{0E872A37-072C-A8F1-0AE7-885809F26522}"/>
              </a:ext>
            </a:extLst>
          </p:cNvPr>
          <p:cNvCxnSpPr>
            <a:cxnSpLocks/>
          </p:cNvCxnSpPr>
          <p:nvPr/>
        </p:nvCxnSpPr>
        <p:spPr>
          <a:xfrm>
            <a:off x="10557659" y="776023"/>
            <a:ext cx="335531" cy="80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מלבן 14">
            <a:extLst>
              <a:ext uri="{FF2B5EF4-FFF2-40B4-BE49-F238E27FC236}">
                <a16:creationId xmlns:a16="http://schemas.microsoft.com/office/drawing/2014/main" id="{949B40AF-C32E-5832-68C0-09F14C867B9C}"/>
              </a:ext>
            </a:extLst>
          </p:cNvPr>
          <p:cNvSpPr/>
          <p:nvPr/>
        </p:nvSpPr>
        <p:spPr>
          <a:xfrm>
            <a:off x="4101865" y="1405730"/>
            <a:ext cx="4362450" cy="15811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6" name="תיבת טקסט 15">
            <a:extLst>
              <a:ext uri="{FF2B5EF4-FFF2-40B4-BE49-F238E27FC236}">
                <a16:creationId xmlns:a16="http://schemas.microsoft.com/office/drawing/2014/main" id="{73469E30-891F-2EFE-B35D-7DA2AAEA8E67}"/>
              </a:ext>
            </a:extLst>
          </p:cNvPr>
          <p:cNvSpPr txBox="1"/>
          <p:nvPr/>
        </p:nvSpPr>
        <p:spPr>
          <a:xfrm>
            <a:off x="6079456" y="1676067"/>
            <a:ext cx="1825248" cy="707886"/>
          </a:xfrm>
          <a:prstGeom prst="rect">
            <a:avLst/>
          </a:prstGeom>
          <a:noFill/>
        </p:spPr>
        <p:txBody>
          <a:bodyPr wrap="square" rtlCol="0">
            <a:spAutoFit/>
          </a:bodyPr>
          <a:lstStyle/>
          <a:p>
            <a:r>
              <a:rPr lang="en-GB" sz="4000" dirty="0"/>
              <a:t>LAr</a:t>
            </a:r>
            <a:endParaRPr lang="en-IL" sz="4000" dirty="0"/>
          </a:p>
        </p:txBody>
      </p: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D8F91DB7-FF42-DDB6-A565-A218D6A4B6CE}"/>
                  </a:ext>
                </a:extLst>
              </p:cNvPr>
              <p:cNvSpPr txBox="1"/>
              <p:nvPr/>
            </p:nvSpPr>
            <p:spPr>
              <a:xfrm>
                <a:off x="2467719" y="1833513"/>
                <a:ext cx="1942807"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𝑛</m:t>
                          </m:r>
                        </m:sub>
                        <m:sup>
                          <m:r>
                            <a:rPr lang="en-GB" b="0" i="1" smtClean="0">
                              <a:latin typeface="Cambria Math" panose="02040503050406030204" pitchFamily="18" charset="0"/>
                            </a:rPr>
                            <m:t>𝑖</m:t>
                          </m:r>
                        </m:sup>
                      </m:sSubSup>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𝑀𝑒𝑉</m:t>
                      </m:r>
                    </m:oMath>
                  </m:oMathPara>
                </a14:m>
                <a:endParaRPr lang="en-IL" dirty="0"/>
              </a:p>
            </p:txBody>
          </p:sp>
        </mc:Choice>
        <mc:Fallback xmlns="">
          <p:sp>
            <p:nvSpPr>
              <p:cNvPr id="17" name="תיבת טקסט 16">
                <a:extLst>
                  <a:ext uri="{FF2B5EF4-FFF2-40B4-BE49-F238E27FC236}">
                    <a16:creationId xmlns:a16="http://schemas.microsoft.com/office/drawing/2014/main" id="{D8F91DB7-FF42-DDB6-A565-A218D6A4B6CE}"/>
                  </a:ext>
                </a:extLst>
              </p:cNvPr>
              <p:cNvSpPr txBox="1">
                <a:spLocks noRot="1" noChangeAspect="1" noMove="1" noResize="1" noEditPoints="1" noAdjustHandles="1" noChangeArrowheads="1" noChangeShapeType="1" noTextEdit="1"/>
              </p:cNvSpPr>
              <p:nvPr/>
            </p:nvSpPr>
            <p:spPr>
              <a:xfrm>
                <a:off x="2467719" y="1833513"/>
                <a:ext cx="1942807" cy="392993"/>
              </a:xfrm>
              <a:prstGeom prst="rect">
                <a:avLst/>
              </a:prstGeom>
              <a:blipFill>
                <a:blip r:embed="rId5"/>
                <a:stretch>
                  <a:fillRect/>
                </a:stretch>
              </a:blipFill>
            </p:spPr>
            <p:txBody>
              <a:bodyPr/>
              <a:lstStyle/>
              <a:p>
                <a:r>
                  <a:rPr lang="en-IL">
                    <a:noFill/>
                  </a:rPr>
                  <a:t> </a:t>
                </a:r>
              </a:p>
            </p:txBody>
          </p:sp>
        </mc:Fallback>
      </mc:AlternateContent>
      <p:sp>
        <p:nvSpPr>
          <p:cNvPr id="18" name="חץ: ימינה 17">
            <a:extLst>
              <a:ext uri="{FF2B5EF4-FFF2-40B4-BE49-F238E27FC236}">
                <a16:creationId xmlns:a16="http://schemas.microsoft.com/office/drawing/2014/main" id="{68B6E071-2372-902D-B6B3-FF5D034515C0}"/>
              </a:ext>
            </a:extLst>
          </p:cNvPr>
          <p:cNvSpPr/>
          <p:nvPr/>
        </p:nvSpPr>
        <p:spPr>
          <a:xfrm>
            <a:off x="4101865" y="2041321"/>
            <a:ext cx="1076325" cy="24765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9" name="חץ: ימינה 18">
            <a:extLst>
              <a:ext uri="{FF2B5EF4-FFF2-40B4-BE49-F238E27FC236}">
                <a16:creationId xmlns:a16="http://schemas.microsoft.com/office/drawing/2014/main" id="{FD724B74-428A-0FEA-F7F3-CC953478CCF7}"/>
              </a:ext>
            </a:extLst>
          </p:cNvPr>
          <p:cNvSpPr/>
          <p:nvPr/>
        </p:nvSpPr>
        <p:spPr>
          <a:xfrm rot="2473342">
            <a:off x="4988858" y="2628148"/>
            <a:ext cx="2200155" cy="43695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8A31466B-5B5F-D40C-110A-F4A7744DF804}"/>
                  </a:ext>
                </a:extLst>
              </p:cNvPr>
              <p:cNvSpPr txBox="1"/>
              <p:nvPr/>
            </p:nvSpPr>
            <p:spPr>
              <a:xfrm>
                <a:off x="6406715" y="3345542"/>
                <a:ext cx="1942807" cy="3859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𝐸</m:t>
                          </m:r>
                        </m:e>
                        <m:sub>
                          <m:r>
                            <a:rPr lang="en-GB" b="0" i="1" smtClean="0">
                              <a:latin typeface="Cambria Math" panose="02040503050406030204" pitchFamily="18" charset="0"/>
                            </a:rPr>
                            <m:t>𝑛</m:t>
                          </m:r>
                        </m:sub>
                        <m:sup>
                          <m:r>
                            <a:rPr lang="en-GB" b="0" i="1" smtClean="0">
                              <a:latin typeface="Cambria Math" panose="02040503050406030204" pitchFamily="18" charset="0"/>
                            </a:rPr>
                            <m:t>𝑒𝑠𝑐𝑎𝑝𝑒</m:t>
                          </m:r>
                        </m:sup>
                      </m:sSubSup>
                    </m:oMath>
                  </m:oMathPara>
                </a14:m>
                <a:endParaRPr lang="en-IL" dirty="0"/>
              </a:p>
            </p:txBody>
          </p:sp>
        </mc:Choice>
        <mc:Fallback xmlns="">
          <p:sp>
            <p:nvSpPr>
              <p:cNvPr id="20" name="תיבת טקסט 19">
                <a:extLst>
                  <a:ext uri="{FF2B5EF4-FFF2-40B4-BE49-F238E27FC236}">
                    <a16:creationId xmlns:a16="http://schemas.microsoft.com/office/drawing/2014/main" id="{8A31466B-5B5F-D40C-110A-F4A7744DF804}"/>
                  </a:ext>
                </a:extLst>
              </p:cNvPr>
              <p:cNvSpPr txBox="1">
                <a:spLocks noRot="1" noChangeAspect="1" noMove="1" noResize="1" noEditPoints="1" noAdjustHandles="1" noChangeArrowheads="1" noChangeShapeType="1" noTextEdit="1"/>
              </p:cNvSpPr>
              <p:nvPr/>
            </p:nvSpPr>
            <p:spPr>
              <a:xfrm>
                <a:off x="6406715" y="3345542"/>
                <a:ext cx="1942807" cy="385939"/>
              </a:xfrm>
              <a:prstGeom prst="rect">
                <a:avLst/>
              </a:prstGeom>
              <a:blipFill>
                <a:blip r:embed="rId6"/>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2603867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A7925C8E-E21F-434A-D2D5-BF37D48F6DDB}"/>
              </a:ext>
            </a:extLst>
          </p:cNvPr>
          <p:cNvPicPr>
            <a:picLocks noChangeAspect="1"/>
          </p:cNvPicPr>
          <p:nvPr/>
        </p:nvPicPr>
        <p:blipFill>
          <a:blip r:embed="rId2"/>
          <a:stretch>
            <a:fillRect/>
          </a:stretch>
        </p:blipFill>
        <p:spPr>
          <a:xfrm>
            <a:off x="200025" y="1057275"/>
            <a:ext cx="11120957" cy="5800725"/>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4783C7F2-DDC4-CE07-F72F-9554C741E1FA}"/>
                  </a:ext>
                </a:extLst>
              </p:cNvPr>
              <p:cNvSpPr txBox="1"/>
              <p:nvPr/>
            </p:nvSpPr>
            <p:spPr>
              <a:xfrm rot="16200000">
                <a:off x="3438255" y="1532732"/>
                <a:ext cx="1496219" cy="923330"/>
              </a:xfrm>
              <a:prstGeom prst="rect">
                <a:avLst/>
              </a:prstGeom>
              <a:noFill/>
              <a:ln w="41275">
                <a:noFill/>
              </a:ln>
              <a:effectLst>
                <a:softEdge rad="12700"/>
              </a:effectLst>
            </p:spPr>
            <p:txBody>
              <a:bodyPr wrap="square" rtlCol="0">
                <a:spAutoFit/>
              </a:bodyPr>
              <a:lstStyle/>
              <a:p>
                <a:r>
                  <a:rPr lang="en-GB" dirty="0"/>
                  <a:t>1.46 MeV</a:t>
                </a:r>
              </a:p>
              <a:p>
                <a:r>
                  <a:rPr lang="en-GB" baseline="30000" dirty="0"/>
                  <a:t>40</a:t>
                </a:r>
                <a:r>
                  <a:rPr lang="en-GB" dirty="0"/>
                  <a:t>Ar  2+ </a:t>
                </a:r>
                <a14:m>
                  <m:oMath xmlns:m="http://schemas.openxmlformats.org/officeDocument/2006/math">
                    <m:r>
                      <a:rPr lang="en-GB" b="0" i="1" smtClean="0">
                        <a:latin typeface="Cambria Math" panose="02040503050406030204" pitchFamily="18" charset="0"/>
                      </a:rPr>
                      <m:t>→</m:t>
                    </m:r>
                  </m:oMath>
                </a14:m>
                <a:r>
                  <a:rPr lang="en-GB" dirty="0"/>
                  <a:t> 0+</a:t>
                </a:r>
              </a:p>
              <a:p>
                <a:endParaRPr lang="en-IL" dirty="0"/>
              </a:p>
            </p:txBody>
          </p:sp>
        </mc:Choice>
        <mc:Fallback xmlns="">
          <p:sp>
            <p:nvSpPr>
              <p:cNvPr id="4" name="תיבת טקסט 3">
                <a:extLst>
                  <a:ext uri="{FF2B5EF4-FFF2-40B4-BE49-F238E27FC236}">
                    <a16:creationId xmlns:a16="http://schemas.microsoft.com/office/drawing/2014/main" id="{4783C7F2-DDC4-CE07-F72F-9554C741E1FA}"/>
                  </a:ext>
                </a:extLst>
              </p:cNvPr>
              <p:cNvSpPr txBox="1">
                <a:spLocks noRot="1" noChangeAspect="1" noMove="1" noResize="1" noEditPoints="1" noAdjustHandles="1" noChangeArrowheads="1" noChangeShapeType="1" noTextEdit="1"/>
              </p:cNvSpPr>
              <p:nvPr/>
            </p:nvSpPr>
            <p:spPr>
              <a:xfrm rot="16200000">
                <a:off x="3438255" y="1532732"/>
                <a:ext cx="1496219" cy="923330"/>
              </a:xfrm>
              <a:prstGeom prst="rect">
                <a:avLst/>
              </a:prstGeom>
              <a:blipFill>
                <a:blip r:embed="rId3"/>
                <a:stretch>
                  <a:fillRect l="-3311" b="-3252"/>
                </a:stretch>
              </a:blipFill>
              <a:ln w="41275">
                <a:noFill/>
              </a:ln>
              <a:effectLst>
                <a:softEdge rad="12700"/>
              </a:effectLst>
            </p:spPr>
            <p:txBody>
              <a:bodyPr/>
              <a:lstStyle/>
              <a:p>
                <a:r>
                  <a:rPr lang="en-IL">
                    <a:noFill/>
                  </a:rPr>
                  <a:t> </a:t>
                </a:r>
              </a:p>
            </p:txBody>
          </p:sp>
        </mc:Fallback>
      </mc:AlternateContent>
      <p:cxnSp>
        <p:nvCxnSpPr>
          <p:cNvPr id="7" name="מחבר חץ ישר 6">
            <a:extLst>
              <a:ext uri="{FF2B5EF4-FFF2-40B4-BE49-F238E27FC236}">
                <a16:creationId xmlns:a16="http://schemas.microsoft.com/office/drawing/2014/main" id="{F4A4EEAE-A20D-1270-EE13-0F34246F1C02}"/>
              </a:ext>
            </a:extLst>
          </p:cNvPr>
          <p:cNvCxnSpPr>
            <a:cxnSpLocks/>
          </p:cNvCxnSpPr>
          <p:nvPr/>
        </p:nvCxnSpPr>
        <p:spPr>
          <a:xfrm>
            <a:off x="3629026" y="1388533"/>
            <a:ext cx="0" cy="20579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4354B243-FE2E-F352-F989-90F70CA4760D}"/>
                  </a:ext>
                </a:extLst>
              </p:cNvPr>
              <p:cNvSpPr txBox="1"/>
              <p:nvPr/>
            </p:nvSpPr>
            <p:spPr>
              <a:xfrm rot="16200000">
                <a:off x="1867394" y="1271163"/>
                <a:ext cx="1362078" cy="646331"/>
              </a:xfrm>
              <a:prstGeom prst="rect">
                <a:avLst/>
              </a:prstGeom>
              <a:noFill/>
              <a:ln w="41275">
                <a:noFill/>
              </a:ln>
              <a:effectLst>
                <a:softEdge rad="12700"/>
              </a:effectLst>
            </p:spPr>
            <p:txBody>
              <a:bodyPr wrap="square" rtlCol="0">
                <a:spAutoFit/>
              </a:bodyPr>
              <a:lstStyle/>
              <a:p>
                <a:r>
                  <a:rPr lang="en-GB" dirty="0"/>
                  <a:t>660 keV</a:t>
                </a:r>
              </a:p>
              <a:p>
                <a:r>
                  <a:rPr lang="en-GB" baseline="30000" dirty="0"/>
                  <a:t>40</a:t>
                </a:r>
                <a:r>
                  <a:rPr lang="en-GB" dirty="0"/>
                  <a:t>Ar  0+ </a:t>
                </a:r>
                <a14:m>
                  <m:oMath xmlns:m="http://schemas.openxmlformats.org/officeDocument/2006/math">
                    <m:r>
                      <a:rPr lang="en-GB" b="0" i="1" smtClean="0">
                        <a:latin typeface="Cambria Math" panose="02040503050406030204" pitchFamily="18" charset="0"/>
                      </a:rPr>
                      <m:t>→</m:t>
                    </m:r>
                  </m:oMath>
                </a14:m>
                <a:r>
                  <a:rPr lang="en-GB" dirty="0"/>
                  <a:t>2+</a:t>
                </a:r>
                <a:endParaRPr lang="en-IL" dirty="0"/>
              </a:p>
            </p:txBody>
          </p:sp>
        </mc:Choice>
        <mc:Fallback xmlns="">
          <p:sp>
            <p:nvSpPr>
              <p:cNvPr id="17" name="תיבת טקסט 16">
                <a:extLst>
                  <a:ext uri="{FF2B5EF4-FFF2-40B4-BE49-F238E27FC236}">
                    <a16:creationId xmlns:a16="http://schemas.microsoft.com/office/drawing/2014/main" id="{4354B243-FE2E-F352-F989-90F70CA4760D}"/>
                  </a:ext>
                </a:extLst>
              </p:cNvPr>
              <p:cNvSpPr txBox="1">
                <a:spLocks noRot="1" noChangeAspect="1" noMove="1" noResize="1" noEditPoints="1" noAdjustHandles="1" noChangeArrowheads="1" noChangeShapeType="1" noTextEdit="1"/>
              </p:cNvSpPr>
              <p:nvPr/>
            </p:nvSpPr>
            <p:spPr>
              <a:xfrm rot="16200000">
                <a:off x="1867394" y="1271163"/>
                <a:ext cx="1362078" cy="646331"/>
              </a:xfrm>
              <a:prstGeom prst="rect">
                <a:avLst/>
              </a:prstGeom>
              <a:blipFill>
                <a:blip r:embed="rId4"/>
                <a:stretch>
                  <a:fillRect l="-4717" t="-3587" r="-14151" b="-4036"/>
                </a:stretch>
              </a:blipFill>
              <a:ln w="41275">
                <a:noFill/>
              </a:ln>
              <a:effectLst>
                <a:softEdge rad="12700"/>
              </a:effectLst>
            </p:spPr>
            <p:txBody>
              <a:bodyPr/>
              <a:lstStyle/>
              <a:p>
                <a:r>
                  <a:rPr lang="en-IL">
                    <a:noFill/>
                  </a:rPr>
                  <a:t> </a:t>
                </a:r>
              </a:p>
            </p:txBody>
          </p:sp>
        </mc:Fallback>
      </mc:AlternateContent>
      <p:cxnSp>
        <p:nvCxnSpPr>
          <p:cNvPr id="18" name="מחבר חץ ישר 17">
            <a:extLst>
              <a:ext uri="{FF2B5EF4-FFF2-40B4-BE49-F238E27FC236}">
                <a16:creationId xmlns:a16="http://schemas.microsoft.com/office/drawing/2014/main" id="{E264933C-C57B-0BBF-D238-AD2161693F90}"/>
              </a:ext>
            </a:extLst>
          </p:cNvPr>
          <p:cNvCxnSpPr>
            <a:cxnSpLocks/>
          </p:cNvCxnSpPr>
          <p:nvPr/>
        </p:nvCxnSpPr>
        <p:spPr>
          <a:xfrm>
            <a:off x="2381250" y="2225998"/>
            <a:ext cx="0" cy="4702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מחבר חץ ישר 4">
            <a:extLst>
              <a:ext uri="{FF2B5EF4-FFF2-40B4-BE49-F238E27FC236}">
                <a16:creationId xmlns:a16="http://schemas.microsoft.com/office/drawing/2014/main" id="{680557BF-3BD5-3A34-DAA0-CBFE02394998}"/>
              </a:ext>
            </a:extLst>
          </p:cNvPr>
          <p:cNvCxnSpPr>
            <a:cxnSpLocks/>
          </p:cNvCxnSpPr>
          <p:nvPr/>
        </p:nvCxnSpPr>
        <p:spPr>
          <a:xfrm>
            <a:off x="2158971" y="2752667"/>
            <a:ext cx="0" cy="47027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1F2FC7EE-0C8A-EC8E-2BF0-368D341F9CEB}"/>
                  </a:ext>
                </a:extLst>
              </p:cNvPr>
              <p:cNvSpPr txBox="1"/>
              <p:nvPr/>
            </p:nvSpPr>
            <p:spPr>
              <a:xfrm rot="16200000">
                <a:off x="1437555" y="1886963"/>
                <a:ext cx="1362076" cy="369332"/>
              </a:xfrm>
              <a:prstGeom prst="rect">
                <a:avLst/>
              </a:prstGeom>
              <a:noFill/>
            </p:spPr>
            <p:txBody>
              <a:bodyPr wrap="square" rtlCol="0">
                <a:spAutoFit/>
              </a:bodyPr>
              <a:lstStyle/>
              <a:p>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b="0" i="1" dirty="0" smtClean="0">
                            <a:latin typeface="Cambria Math" panose="02040503050406030204" pitchFamily="18" charset="0"/>
                          </a:rPr>
                          <m:t>−</m:t>
                        </m:r>
                      </m:sup>
                    </m:sSup>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b="0" i="1" dirty="0" smtClean="0">
                            <a:latin typeface="Cambria Math" panose="02040503050406030204" pitchFamily="18" charset="0"/>
                          </a:rPr>
                          <m:t>+</m:t>
                        </m:r>
                      </m:sup>
                    </m:sSup>
                    <m:r>
                      <a:rPr lang="en-GB" i="1" dirty="0" smtClean="0">
                        <a:latin typeface="Cambria Math" panose="02040503050406030204" pitchFamily="18" charset="0"/>
                      </a:rPr>
                      <m:t>→</m:t>
                    </m:r>
                  </m:oMath>
                </a14:m>
                <a:r>
                  <a:rPr lang="en-GB" dirty="0"/>
                  <a:t>2</a:t>
                </a:r>
                <a14:m>
                  <m:oMath xmlns:m="http://schemas.openxmlformats.org/officeDocument/2006/math">
                    <m:r>
                      <a:rPr lang="en-GB" b="0" i="1" smtClean="0">
                        <a:latin typeface="Cambria Math" panose="02040503050406030204" pitchFamily="18" charset="0"/>
                      </a:rPr>
                      <m:t>𝛾</m:t>
                    </m:r>
                  </m:oMath>
                </a14:m>
                <a:endParaRPr lang="en-IL" dirty="0"/>
              </a:p>
            </p:txBody>
          </p:sp>
        </mc:Choice>
        <mc:Fallback xmlns="">
          <p:sp>
            <p:nvSpPr>
              <p:cNvPr id="6" name="תיבת טקסט 5">
                <a:extLst>
                  <a:ext uri="{FF2B5EF4-FFF2-40B4-BE49-F238E27FC236}">
                    <a16:creationId xmlns:a16="http://schemas.microsoft.com/office/drawing/2014/main" id="{1F2FC7EE-0C8A-EC8E-2BF0-368D341F9CEB}"/>
                  </a:ext>
                </a:extLst>
              </p:cNvPr>
              <p:cNvSpPr txBox="1">
                <a:spLocks noRot="1" noChangeAspect="1" noMove="1" noResize="1" noEditPoints="1" noAdjustHandles="1" noChangeArrowheads="1" noChangeShapeType="1" noTextEdit="1"/>
              </p:cNvSpPr>
              <p:nvPr/>
            </p:nvSpPr>
            <p:spPr>
              <a:xfrm rot="16200000">
                <a:off x="1437555" y="1886963"/>
                <a:ext cx="1362076" cy="369332"/>
              </a:xfrm>
              <a:prstGeom prst="rect">
                <a:avLst/>
              </a:prstGeom>
              <a:blipFill>
                <a:blip r:embed="rId5"/>
                <a:stretch>
                  <a:fillRect l="-8197" r="-24590"/>
                </a:stretch>
              </a:blipFill>
            </p:spPr>
            <p:txBody>
              <a:bodyPr/>
              <a:lstStyle/>
              <a:p>
                <a:r>
                  <a:rPr lang="en-IL">
                    <a:noFill/>
                  </a:rPr>
                  <a:t> </a:t>
                </a:r>
              </a:p>
            </p:txBody>
          </p:sp>
        </mc:Fallback>
      </mc:AlternateContent>
      <p:sp>
        <p:nvSpPr>
          <p:cNvPr id="10" name="תיבת טקסט 9">
            <a:extLst>
              <a:ext uri="{FF2B5EF4-FFF2-40B4-BE49-F238E27FC236}">
                <a16:creationId xmlns:a16="http://schemas.microsoft.com/office/drawing/2014/main" id="{C7FFC46D-921A-5EFD-D1D4-077B96B6063C}"/>
              </a:ext>
            </a:extLst>
          </p:cNvPr>
          <p:cNvSpPr txBox="1"/>
          <p:nvPr/>
        </p:nvSpPr>
        <p:spPr>
          <a:xfrm rot="16200000">
            <a:off x="1874619" y="1824355"/>
            <a:ext cx="2552700" cy="656590"/>
          </a:xfrm>
          <a:prstGeom prst="rect">
            <a:avLst/>
          </a:prstGeom>
          <a:noFill/>
        </p:spPr>
        <p:txBody>
          <a:bodyPr wrap="square" rtlCol="0">
            <a:spAutoFit/>
          </a:bodyPr>
          <a:lstStyle/>
          <a:p>
            <a:r>
              <a:rPr lang="en-GB" sz="2800" baseline="30000" dirty="0"/>
              <a:t>1.29 MeV</a:t>
            </a:r>
          </a:p>
          <a:p>
            <a:r>
              <a:rPr lang="en-GB" baseline="30000" dirty="0"/>
              <a:t>41</a:t>
            </a:r>
            <a:r>
              <a:rPr lang="en-GB" dirty="0"/>
              <a:t>K </a:t>
            </a:r>
            <a:r>
              <a:rPr lang="en-IL" b="0" i="0" dirty="0">
                <a:effectLst/>
                <a:latin typeface="Montserrat" panose="00000500000000000000" pitchFamily="2" charset="0"/>
              </a:rPr>
              <a:t>7/2-</a:t>
            </a:r>
            <a:r>
              <a:rPr lang="en-GB" b="0" i="0" dirty="0">
                <a:effectLst/>
                <a:latin typeface="Montserrat" panose="00000500000000000000" pitchFamily="2" charset="0"/>
              </a:rPr>
              <a:t> -&gt; 3/2 +</a:t>
            </a:r>
            <a:endParaRPr lang="en-IL" dirty="0"/>
          </a:p>
        </p:txBody>
      </p:sp>
      <p:cxnSp>
        <p:nvCxnSpPr>
          <p:cNvPr id="11" name="מחבר חץ ישר 10">
            <a:extLst>
              <a:ext uri="{FF2B5EF4-FFF2-40B4-BE49-F238E27FC236}">
                <a16:creationId xmlns:a16="http://schemas.microsoft.com/office/drawing/2014/main" id="{F31B34BA-13A0-D4A7-D9AF-F7F8F992E918}"/>
              </a:ext>
            </a:extLst>
          </p:cNvPr>
          <p:cNvCxnSpPr>
            <a:cxnSpLocks/>
          </p:cNvCxnSpPr>
          <p:nvPr/>
        </p:nvCxnSpPr>
        <p:spPr>
          <a:xfrm>
            <a:off x="3345099" y="3429000"/>
            <a:ext cx="0" cy="44756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20FDD4B4-4C10-93A4-0BDF-8EC9001503BB}"/>
                  </a:ext>
                </a:extLst>
              </p:cNvPr>
              <p:cNvSpPr txBox="1"/>
              <p:nvPr/>
            </p:nvSpPr>
            <p:spPr>
              <a:xfrm>
                <a:off x="4075473" y="3153446"/>
                <a:ext cx="7245509" cy="954107"/>
              </a:xfrm>
              <a:prstGeom prst="rect">
                <a:avLst/>
              </a:prstGeom>
              <a:noFill/>
            </p:spPr>
            <p:txBody>
              <a:bodyPr wrap="square" rtlCol="0">
                <a:spAutoFit/>
              </a:bodyPr>
              <a:lstStyle/>
              <a:p>
                <a:r>
                  <a:rPr lang="en-GB" sz="2800" dirty="0">
                    <a:latin typeface="STIXGeneral" pitchFamily="2" charset="2"/>
                    <a:ea typeface="STIXGeneral" pitchFamily="2" charset="2"/>
                    <a:cs typeface="STIXGeneral" pitchFamily="2" charset="2"/>
                  </a:rPr>
                  <a:t>Example gamma production by n-LAr:</a:t>
                </a:r>
              </a:p>
              <a:p>
                <a:r>
                  <a:rPr lang="en-GB" sz="2800" baseline="30000" dirty="0">
                    <a:latin typeface="STIXGeneral" pitchFamily="2" charset="2"/>
                    <a:ea typeface="STIXGeneral" pitchFamily="2" charset="2"/>
                    <a:cs typeface="STIXGeneral" pitchFamily="2" charset="2"/>
                  </a:rPr>
                  <a:t>40</a:t>
                </a:r>
                <a:r>
                  <a:rPr lang="en-GB" sz="2800" dirty="0">
                    <a:latin typeface="STIXGeneral" pitchFamily="2" charset="2"/>
                    <a:ea typeface="STIXGeneral" pitchFamily="2" charset="2"/>
                    <a:cs typeface="STIXGeneral" pitchFamily="2" charset="2"/>
                  </a:rPr>
                  <a:t>Ar + n </a:t>
                </a:r>
                <a14:m>
                  <m:oMath xmlns:m="http://schemas.openxmlformats.org/officeDocument/2006/math">
                    <m:r>
                      <a:rPr lang="en-GB" sz="2800" b="0" i="1" smtClean="0">
                        <a:latin typeface="Cambria Math" panose="02040503050406030204" pitchFamily="18" charset="0"/>
                      </a:rPr>
                      <m:t>→</m:t>
                    </m:r>
                  </m:oMath>
                </a14:m>
                <a:r>
                  <a:rPr lang="en-GB" sz="2800" dirty="0">
                    <a:latin typeface="STIXGeneral" pitchFamily="2" charset="2"/>
                    <a:ea typeface="STIXGeneral" pitchFamily="2" charset="2"/>
                    <a:cs typeface="STIXGeneral" pitchFamily="2" charset="2"/>
                  </a:rPr>
                  <a:t> </a:t>
                </a:r>
                <a:r>
                  <a:rPr lang="en-GB" sz="2800" baseline="30000" dirty="0">
                    <a:latin typeface="STIXGeneral" pitchFamily="2" charset="2"/>
                    <a:ea typeface="STIXGeneral" pitchFamily="2" charset="2"/>
                    <a:cs typeface="STIXGeneral" pitchFamily="2" charset="2"/>
                  </a:rPr>
                  <a:t>41</a:t>
                </a:r>
                <a:r>
                  <a:rPr lang="en-GB" sz="2800" dirty="0">
                    <a:latin typeface="STIXGeneral" pitchFamily="2" charset="2"/>
                    <a:ea typeface="STIXGeneral" pitchFamily="2" charset="2"/>
                    <a:cs typeface="STIXGeneral" pitchFamily="2" charset="2"/>
                  </a:rPr>
                  <a:t>Ar </a:t>
                </a:r>
                <a14:m>
                  <m:oMath xmlns:m="http://schemas.openxmlformats.org/officeDocument/2006/math">
                    <m:r>
                      <a:rPr lang="en-GB" sz="2800" i="1">
                        <a:latin typeface="Cambria Math" panose="02040503050406030204" pitchFamily="18" charset="0"/>
                      </a:rPr>
                      <m:t>→</m:t>
                    </m:r>
                  </m:oMath>
                </a14:m>
                <a:r>
                  <a:rPr lang="en-GB" sz="2800" dirty="0">
                    <a:latin typeface="STIXGeneral" pitchFamily="2" charset="2"/>
                    <a:ea typeface="STIXGeneral" pitchFamily="2" charset="2"/>
                    <a:cs typeface="STIXGeneral" pitchFamily="2" charset="2"/>
                  </a:rPr>
                  <a:t> </a:t>
                </a:r>
                <a14:m>
                  <m:oMath xmlns:m="http://schemas.openxmlformats.org/officeDocument/2006/math">
                    <m:sSup>
                      <m:sSupPr>
                        <m:ctrlPr>
                          <a:rPr lang="en-GB" sz="2800" i="1">
                            <a:latin typeface="Cambria Math" panose="02040503050406030204" pitchFamily="18" charset="0"/>
                          </a:rPr>
                        </m:ctrlPr>
                      </m:sSupPr>
                      <m:e>
                        <m:r>
                          <a:rPr lang="en-GB" sz="2800" i="1">
                            <a:latin typeface="Cambria Math" panose="02040503050406030204" pitchFamily="18" charset="0"/>
                          </a:rPr>
                          <m:t>𝛽</m:t>
                        </m:r>
                      </m:e>
                      <m:sup>
                        <m:r>
                          <a:rPr lang="en-GB" sz="2800" i="1">
                            <a:latin typeface="Cambria Math" panose="02040503050406030204" pitchFamily="18" charset="0"/>
                          </a:rPr>
                          <m:t>−</m:t>
                        </m:r>
                      </m:sup>
                    </m:sSup>
                    <m:r>
                      <a:rPr lang="en-GB" sz="2800" i="1">
                        <a:latin typeface="Cambria Math" panose="02040503050406030204" pitchFamily="18" charset="0"/>
                      </a:rPr>
                      <m:t> </m:t>
                    </m:r>
                  </m:oMath>
                </a14:m>
                <a:r>
                  <a:rPr lang="en-GB" sz="2800" dirty="0">
                    <a:latin typeface="STIXGeneral" pitchFamily="2" charset="2"/>
                    <a:ea typeface="STIXGeneral" pitchFamily="2" charset="2"/>
                    <a:cs typeface="STIXGeneral" pitchFamily="2" charset="2"/>
                  </a:rPr>
                  <a:t>decay </a:t>
                </a:r>
                <a14:m>
                  <m:oMath xmlns:m="http://schemas.openxmlformats.org/officeDocument/2006/math">
                    <m:r>
                      <a:rPr lang="en-GB" sz="2800" i="1">
                        <a:latin typeface="Cambria Math" panose="02040503050406030204" pitchFamily="18" charset="0"/>
                      </a:rPr>
                      <m:t>→</m:t>
                    </m:r>
                  </m:oMath>
                </a14:m>
                <a:r>
                  <a:rPr lang="en-GB" sz="2800" dirty="0">
                    <a:latin typeface="STIXGeneral" pitchFamily="2" charset="2"/>
                    <a:ea typeface="STIXGeneral" pitchFamily="2" charset="2"/>
                    <a:cs typeface="STIXGeneral" pitchFamily="2" charset="2"/>
                  </a:rPr>
                  <a:t> </a:t>
                </a:r>
                <a:r>
                  <a:rPr lang="en-GB" sz="2800" baseline="30000" dirty="0">
                    <a:latin typeface="STIXGeneral" pitchFamily="2" charset="2"/>
                    <a:ea typeface="STIXGeneral" pitchFamily="2" charset="2"/>
                    <a:cs typeface="STIXGeneral" pitchFamily="2" charset="2"/>
                  </a:rPr>
                  <a:t>41m</a:t>
                </a:r>
                <a:r>
                  <a:rPr lang="en-GB" sz="2800" dirty="0">
                    <a:latin typeface="STIXGeneral" pitchFamily="2" charset="2"/>
                    <a:ea typeface="STIXGeneral" pitchFamily="2" charset="2"/>
                    <a:cs typeface="STIXGeneral" pitchFamily="2" charset="2"/>
                  </a:rPr>
                  <a:t>K </a:t>
                </a:r>
                <a14:m>
                  <m:oMath xmlns:m="http://schemas.openxmlformats.org/officeDocument/2006/math">
                    <m:r>
                      <a:rPr lang="en-GB" sz="2800" i="1">
                        <a:latin typeface="Cambria Math" panose="02040503050406030204" pitchFamily="18" charset="0"/>
                      </a:rPr>
                      <m:t>→</m:t>
                    </m:r>
                  </m:oMath>
                </a14:m>
                <a:r>
                  <a:rPr lang="en-GB" sz="2800" dirty="0">
                    <a:latin typeface="STIXGeneral" pitchFamily="2" charset="2"/>
                    <a:ea typeface="STIXGeneral" pitchFamily="2" charset="2"/>
                    <a:cs typeface="STIXGeneral" pitchFamily="2" charset="2"/>
                  </a:rPr>
                  <a:t> </a:t>
                </a:r>
                <a:r>
                  <a:rPr lang="en-GB" sz="2800" baseline="30000" dirty="0">
                    <a:latin typeface="STIXGeneral" pitchFamily="2" charset="2"/>
                    <a:ea typeface="STIXGeneral" pitchFamily="2" charset="2"/>
                    <a:cs typeface="STIXGeneral" pitchFamily="2" charset="2"/>
                  </a:rPr>
                  <a:t>41</a:t>
                </a:r>
                <a:r>
                  <a:rPr lang="en-GB" sz="2800" dirty="0">
                    <a:latin typeface="STIXGeneral" pitchFamily="2" charset="2"/>
                    <a:ea typeface="STIXGeneral" pitchFamily="2" charset="2"/>
                    <a:cs typeface="STIXGeneral" pitchFamily="2" charset="2"/>
                  </a:rPr>
                  <a:t>K + </a:t>
                </a:r>
                <a14:m>
                  <m:oMath xmlns:m="http://schemas.openxmlformats.org/officeDocument/2006/math">
                    <m:r>
                      <a:rPr lang="en-GB" sz="2800" b="0" i="1" smtClean="0">
                        <a:latin typeface="Cambria Math" panose="02040503050406030204" pitchFamily="18" charset="0"/>
                      </a:rPr>
                      <m:t>𝛾</m:t>
                    </m:r>
                  </m:oMath>
                </a14:m>
                <a:endParaRPr lang="en-GB" sz="2800" dirty="0">
                  <a:latin typeface="STIXGeneral" pitchFamily="2" charset="2"/>
                  <a:ea typeface="STIXGeneral" pitchFamily="2" charset="2"/>
                  <a:cs typeface="STIXGeneral" pitchFamily="2" charset="2"/>
                </a:endParaRPr>
              </a:p>
            </p:txBody>
          </p:sp>
        </mc:Choice>
        <mc:Fallback xmlns="">
          <p:sp>
            <p:nvSpPr>
              <p:cNvPr id="12" name="תיבת טקסט 11">
                <a:extLst>
                  <a:ext uri="{FF2B5EF4-FFF2-40B4-BE49-F238E27FC236}">
                    <a16:creationId xmlns:a16="http://schemas.microsoft.com/office/drawing/2014/main" id="{20FDD4B4-4C10-93A4-0BDF-8EC9001503BB}"/>
                  </a:ext>
                </a:extLst>
              </p:cNvPr>
              <p:cNvSpPr txBox="1">
                <a:spLocks noRot="1" noChangeAspect="1" noMove="1" noResize="1" noEditPoints="1" noAdjustHandles="1" noChangeArrowheads="1" noChangeShapeType="1" noTextEdit="1"/>
              </p:cNvSpPr>
              <p:nvPr/>
            </p:nvSpPr>
            <p:spPr>
              <a:xfrm>
                <a:off x="4075473" y="3153446"/>
                <a:ext cx="7245509" cy="954107"/>
              </a:xfrm>
              <a:prstGeom prst="rect">
                <a:avLst/>
              </a:prstGeom>
              <a:blipFill>
                <a:blip r:embed="rId6"/>
                <a:stretch>
                  <a:fillRect l="-1768" t="-6369" b="-17834"/>
                </a:stretch>
              </a:blipFill>
            </p:spPr>
            <p:txBody>
              <a:bodyPr/>
              <a:lstStyle/>
              <a:p>
                <a:r>
                  <a:rPr lang="en-IL">
                    <a:noFill/>
                  </a:rPr>
                  <a:t> </a:t>
                </a:r>
              </a:p>
            </p:txBody>
          </p:sp>
        </mc:Fallback>
      </mc:AlternateContent>
    </p:spTree>
    <p:extLst>
      <p:ext uri="{BB962C8B-B14F-4D97-AF65-F5344CB8AC3E}">
        <p14:creationId xmlns:p14="http://schemas.microsoft.com/office/powerpoint/2010/main" val="2314198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EE65BBA-26AC-CE8A-70F3-DAC9668D0532}"/>
              </a:ext>
            </a:extLst>
          </p:cNvPr>
          <p:cNvPicPr>
            <a:picLocks noChangeAspect="1"/>
          </p:cNvPicPr>
          <p:nvPr/>
        </p:nvPicPr>
        <p:blipFill>
          <a:blip r:embed="rId2"/>
          <a:stretch>
            <a:fillRect/>
          </a:stretch>
        </p:blipFill>
        <p:spPr>
          <a:xfrm>
            <a:off x="2709069" y="485775"/>
            <a:ext cx="7181850" cy="5886450"/>
          </a:xfrm>
          <a:prstGeom prst="rect">
            <a:avLst/>
          </a:prstGeom>
        </p:spPr>
      </p:pic>
    </p:spTree>
    <p:extLst>
      <p:ext uri="{BB962C8B-B14F-4D97-AF65-F5344CB8AC3E}">
        <p14:creationId xmlns:p14="http://schemas.microsoft.com/office/powerpoint/2010/main" val="168528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241135B-5FA8-14AE-1021-C900D3A36E52}"/>
              </a:ext>
            </a:extLst>
          </p:cNvPr>
          <p:cNvPicPr>
            <a:picLocks noChangeAspect="1"/>
          </p:cNvPicPr>
          <p:nvPr/>
        </p:nvPicPr>
        <p:blipFill>
          <a:blip r:embed="rId2"/>
          <a:stretch>
            <a:fillRect/>
          </a:stretch>
        </p:blipFill>
        <p:spPr>
          <a:xfrm>
            <a:off x="0" y="156940"/>
            <a:ext cx="12599988" cy="6544119"/>
          </a:xfrm>
          <a:prstGeom prst="rect">
            <a:avLst/>
          </a:prstGeom>
        </p:spPr>
      </p:pic>
    </p:spTree>
    <p:extLst>
      <p:ext uri="{BB962C8B-B14F-4D97-AF65-F5344CB8AC3E}">
        <p14:creationId xmlns:p14="http://schemas.microsoft.com/office/powerpoint/2010/main" val="3519891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6357C25-B5F8-966F-FCF5-A1E63E46106F}"/>
              </a:ext>
            </a:extLst>
          </p:cNvPr>
          <p:cNvPicPr>
            <a:picLocks noChangeAspect="1"/>
          </p:cNvPicPr>
          <p:nvPr/>
        </p:nvPicPr>
        <p:blipFill>
          <a:blip r:embed="rId2"/>
          <a:stretch>
            <a:fillRect/>
          </a:stretch>
        </p:blipFill>
        <p:spPr>
          <a:xfrm>
            <a:off x="0" y="208128"/>
            <a:ext cx="12599988" cy="6441744"/>
          </a:xfrm>
          <a:prstGeom prst="rect">
            <a:avLst/>
          </a:prstGeom>
        </p:spPr>
      </p:pic>
    </p:spTree>
    <p:extLst>
      <p:ext uri="{BB962C8B-B14F-4D97-AF65-F5344CB8AC3E}">
        <p14:creationId xmlns:p14="http://schemas.microsoft.com/office/powerpoint/2010/main" val="26292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תמונה 20">
            <a:extLst>
              <a:ext uri="{FF2B5EF4-FFF2-40B4-BE49-F238E27FC236}">
                <a16:creationId xmlns:a16="http://schemas.microsoft.com/office/drawing/2014/main" id="{1995C3EF-EC67-03B7-1433-2DAE57C6BBFA}"/>
              </a:ext>
            </a:extLst>
          </p:cNvPr>
          <p:cNvPicPr>
            <a:picLocks noChangeAspect="1"/>
          </p:cNvPicPr>
          <p:nvPr/>
        </p:nvPicPr>
        <p:blipFill>
          <a:blip r:embed="rId2"/>
          <a:stretch>
            <a:fillRect/>
          </a:stretch>
        </p:blipFill>
        <p:spPr>
          <a:xfrm>
            <a:off x="0" y="288911"/>
            <a:ext cx="12599988" cy="6569089"/>
          </a:xfrm>
          <a:prstGeom prst="rect">
            <a:avLst/>
          </a:prstGeom>
        </p:spPr>
      </p:pic>
      <p:sp>
        <p:nvSpPr>
          <p:cNvPr id="6" name="מלבן 5">
            <a:extLst>
              <a:ext uri="{FF2B5EF4-FFF2-40B4-BE49-F238E27FC236}">
                <a16:creationId xmlns:a16="http://schemas.microsoft.com/office/drawing/2014/main" id="{A3EE48C3-9DE5-BE8C-D384-6B06AF752D10}"/>
              </a:ext>
            </a:extLst>
          </p:cNvPr>
          <p:cNvSpPr/>
          <p:nvPr/>
        </p:nvSpPr>
        <p:spPr>
          <a:xfrm>
            <a:off x="5029200" y="1143000"/>
            <a:ext cx="5291137" cy="206601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תיבת טקסט 6">
            <a:extLst>
              <a:ext uri="{FF2B5EF4-FFF2-40B4-BE49-F238E27FC236}">
                <a16:creationId xmlns:a16="http://schemas.microsoft.com/office/drawing/2014/main" id="{7B94336A-6220-AD9B-EEDC-E34F563FF12F}"/>
              </a:ext>
            </a:extLst>
          </p:cNvPr>
          <p:cNvSpPr txBox="1"/>
          <p:nvPr/>
        </p:nvSpPr>
        <p:spPr>
          <a:xfrm>
            <a:off x="8040752" y="1745248"/>
            <a:ext cx="1825248" cy="707886"/>
          </a:xfrm>
          <a:prstGeom prst="rect">
            <a:avLst/>
          </a:prstGeom>
          <a:noFill/>
        </p:spPr>
        <p:txBody>
          <a:bodyPr wrap="square" rtlCol="0">
            <a:spAutoFit/>
          </a:bodyPr>
          <a:lstStyle/>
          <a:p>
            <a:r>
              <a:rPr lang="en-GB" sz="4000" dirty="0"/>
              <a:t>LAr</a:t>
            </a:r>
            <a:endParaRPr lang="en-IL" sz="4000" dirty="0"/>
          </a:p>
        </p:txBody>
      </p:sp>
      <p:sp>
        <p:nvSpPr>
          <p:cNvPr id="8" name="חץ: ימינה 7">
            <a:extLst>
              <a:ext uri="{FF2B5EF4-FFF2-40B4-BE49-F238E27FC236}">
                <a16:creationId xmlns:a16="http://schemas.microsoft.com/office/drawing/2014/main" id="{67264C04-1B16-C597-9AF9-E7D881B1DC4C}"/>
              </a:ext>
            </a:extLst>
          </p:cNvPr>
          <p:cNvSpPr/>
          <p:nvPr/>
        </p:nvSpPr>
        <p:spPr>
          <a:xfrm>
            <a:off x="5029200" y="2072807"/>
            <a:ext cx="1076325" cy="24765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חץ: ימינה 8">
            <a:extLst>
              <a:ext uri="{FF2B5EF4-FFF2-40B4-BE49-F238E27FC236}">
                <a16:creationId xmlns:a16="http://schemas.microsoft.com/office/drawing/2014/main" id="{00FA6C90-D843-69DE-DB42-C5E36D8773D1}"/>
              </a:ext>
            </a:extLst>
          </p:cNvPr>
          <p:cNvSpPr/>
          <p:nvPr/>
        </p:nvSpPr>
        <p:spPr>
          <a:xfrm rot="18766705">
            <a:off x="6043764" y="1819140"/>
            <a:ext cx="692198" cy="25035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חץ: ימינה 9">
            <a:extLst>
              <a:ext uri="{FF2B5EF4-FFF2-40B4-BE49-F238E27FC236}">
                <a16:creationId xmlns:a16="http://schemas.microsoft.com/office/drawing/2014/main" id="{91F65DDC-BB22-0EAD-A190-6E94F7C3F304}"/>
              </a:ext>
            </a:extLst>
          </p:cNvPr>
          <p:cNvSpPr/>
          <p:nvPr/>
        </p:nvSpPr>
        <p:spPr>
          <a:xfrm rot="942981">
            <a:off x="6098562" y="2340260"/>
            <a:ext cx="962295" cy="211529"/>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E2500E52-B76E-44B6-A451-48E06F4ECF3E}"/>
                  </a:ext>
                </a:extLst>
              </p:cNvPr>
              <p:cNvSpPr txBox="1"/>
              <p:nvPr/>
            </p:nvSpPr>
            <p:spPr>
              <a:xfrm>
                <a:off x="5025203" y="1712678"/>
                <a:ext cx="1246789" cy="369332"/>
              </a:xfrm>
              <a:prstGeom prst="rect">
                <a:avLst/>
              </a:prstGeom>
              <a:noFill/>
            </p:spPr>
            <p:txBody>
              <a:bodyPr wrap="square" rtlCol="0">
                <a:spAutoFit/>
              </a:bodyPr>
              <a:lstStyle/>
              <a:p>
                <a:r>
                  <a:rPr lang="en-GB" dirty="0"/>
                  <a:t>Primary </a:t>
                </a:r>
                <a14:m>
                  <m:oMath xmlns:m="http://schemas.openxmlformats.org/officeDocument/2006/math">
                    <m:r>
                      <a:rPr lang="en-GB" b="0" i="1" smtClean="0">
                        <a:latin typeface="Cambria Math" panose="02040503050406030204" pitchFamily="18" charset="0"/>
                      </a:rPr>
                      <m:t>𝑛</m:t>
                    </m:r>
                  </m:oMath>
                </a14:m>
                <a:endParaRPr lang="en-IL" dirty="0"/>
              </a:p>
            </p:txBody>
          </p:sp>
        </mc:Choice>
        <mc:Fallback xmlns="">
          <p:sp>
            <p:nvSpPr>
              <p:cNvPr id="11" name="תיבת טקסט 10">
                <a:extLst>
                  <a:ext uri="{FF2B5EF4-FFF2-40B4-BE49-F238E27FC236}">
                    <a16:creationId xmlns:a16="http://schemas.microsoft.com/office/drawing/2014/main" id="{E2500E52-B76E-44B6-A451-48E06F4ECF3E}"/>
                  </a:ext>
                </a:extLst>
              </p:cNvPr>
              <p:cNvSpPr txBox="1">
                <a:spLocks noRot="1" noChangeAspect="1" noMove="1" noResize="1" noEditPoints="1" noAdjustHandles="1" noChangeArrowheads="1" noChangeShapeType="1" noTextEdit="1"/>
              </p:cNvSpPr>
              <p:nvPr/>
            </p:nvSpPr>
            <p:spPr>
              <a:xfrm>
                <a:off x="5025203" y="1712678"/>
                <a:ext cx="1246789" cy="369332"/>
              </a:xfrm>
              <a:prstGeom prst="rect">
                <a:avLst/>
              </a:prstGeom>
              <a:blipFill>
                <a:blip r:embed="rId3"/>
                <a:stretch>
                  <a:fillRect l="-3902" t="-9836" b="-245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EC81E79F-2705-893B-0BDB-6FF5EBFB3383}"/>
                  </a:ext>
                </a:extLst>
              </p:cNvPr>
              <p:cNvSpPr txBox="1"/>
              <p:nvPr/>
            </p:nvSpPr>
            <p:spPr>
              <a:xfrm>
                <a:off x="6052151" y="1294602"/>
                <a:ext cx="524861" cy="646331"/>
              </a:xfrm>
              <a:prstGeom prst="rect">
                <a:avLst/>
              </a:prstGeom>
              <a:noFill/>
            </p:spPr>
            <p:txBody>
              <a:bodyPr wrap="square" rtlCol="0">
                <a:spAutoFit/>
              </a:bodyPr>
              <a:lstStyle/>
              <a:p>
                <a:endParaRPr lang="en-GB" dirty="0"/>
              </a:p>
              <a:p>
                <a:r>
                  <a:rPr lang="en-GB" dirty="0"/>
                  <a:t> </a:t>
                </a:r>
                <a14:m>
                  <m:oMath xmlns:m="http://schemas.openxmlformats.org/officeDocument/2006/math">
                    <m:r>
                      <a:rPr lang="en-GB" b="0" i="1" smtClean="0">
                        <a:latin typeface="Cambria Math" panose="02040503050406030204" pitchFamily="18" charset="0"/>
                      </a:rPr>
                      <m:t>𝑛</m:t>
                    </m:r>
                    <m:r>
                      <a:rPr lang="en-GB" b="0" i="1" smtClean="0">
                        <a:latin typeface="Cambria Math" panose="02040503050406030204" pitchFamily="18" charset="0"/>
                      </a:rPr>
                      <m:t>′</m:t>
                    </m:r>
                  </m:oMath>
                </a14:m>
                <a:endParaRPr lang="en-IL" dirty="0"/>
              </a:p>
            </p:txBody>
          </p:sp>
        </mc:Choice>
        <mc:Fallback xmlns="">
          <p:sp>
            <p:nvSpPr>
              <p:cNvPr id="12" name="תיבת טקסט 11">
                <a:extLst>
                  <a:ext uri="{FF2B5EF4-FFF2-40B4-BE49-F238E27FC236}">
                    <a16:creationId xmlns:a16="http://schemas.microsoft.com/office/drawing/2014/main" id="{EC81E79F-2705-893B-0BDB-6FF5EBFB3383}"/>
                  </a:ext>
                </a:extLst>
              </p:cNvPr>
              <p:cNvSpPr txBox="1">
                <a:spLocks noRot="1" noChangeAspect="1" noMove="1" noResize="1" noEditPoints="1" noAdjustHandles="1" noChangeArrowheads="1" noChangeShapeType="1" noTextEdit="1"/>
              </p:cNvSpPr>
              <p:nvPr/>
            </p:nvSpPr>
            <p:spPr>
              <a:xfrm>
                <a:off x="6052151" y="1294602"/>
                <a:ext cx="524861" cy="646331"/>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BCE1AC0E-43D0-B2B8-4CBA-24336EFE5886}"/>
                  </a:ext>
                </a:extLst>
              </p:cNvPr>
              <p:cNvSpPr txBox="1"/>
              <p:nvPr/>
            </p:nvSpPr>
            <p:spPr>
              <a:xfrm rot="874658">
                <a:off x="6259227" y="1868231"/>
                <a:ext cx="1585224" cy="615553"/>
              </a:xfrm>
              <a:prstGeom prst="rect">
                <a:avLst/>
              </a:prstGeom>
              <a:noFill/>
            </p:spPr>
            <p:txBody>
              <a:bodyPr wrap="square" rtlCol="0">
                <a:spAutoFit/>
              </a:bodyPr>
              <a:lstStyle/>
              <a:p>
                <a:endParaRPr lang="en-GB" dirty="0"/>
              </a:p>
              <a:p>
                <a:r>
                  <a:rPr lang="en-GB" sz="1600" dirty="0"/>
                  <a:t> </a:t>
                </a:r>
                <a14:m>
                  <m:oMath xmlns:m="http://schemas.openxmlformats.org/officeDocument/2006/math">
                    <m:r>
                      <a:rPr lang="en-GB" sz="1600" b="0" i="1" smtClean="0">
                        <a:latin typeface="Cambria Math" panose="02040503050406030204" pitchFamily="18" charset="0"/>
                      </a:rPr>
                      <m:t>𝑠𝑒𝑐𝑜𝑛𝑑𝑎𝑟𝑦</m:t>
                    </m:r>
                    <m:r>
                      <a:rPr lang="en-GB" sz="1600" b="0" i="1" smtClean="0">
                        <a:latin typeface="Cambria Math" panose="02040503050406030204" pitchFamily="18" charset="0"/>
                      </a:rPr>
                      <m:t> </m:t>
                    </m:r>
                    <m:r>
                      <a:rPr lang="en-GB" sz="1600" b="0" i="1" smtClean="0">
                        <a:latin typeface="Cambria Math" panose="02040503050406030204" pitchFamily="18" charset="0"/>
                      </a:rPr>
                      <m:t>𝛾</m:t>
                    </m:r>
                  </m:oMath>
                </a14:m>
                <a:endParaRPr lang="en-IL" sz="1600" dirty="0"/>
              </a:p>
            </p:txBody>
          </p:sp>
        </mc:Choice>
        <mc:Fallback xmlns="">
          <p:sp>
            <p:nvSpPr>
              <p:cNvPr id="13" name="תיבת טקסט 12">
                <a:extLst>
                  <a:ext uri="{FF2B5EF4-FFF2-40B4-BE49-F238E27FC236}">
                    <a16:creationId xmlns:a16="http://schemas.microsoft.com/office/drawing/2014/main" id="{BCE1AC0E-43D0-B2B8-4CBA-24336EFE5886}"/>
                  </a:ext>
                </a:extLst>
              </p:cNvPr>
              <p:cNvSpPr txBox="1">
                <a:spLocks noRot="1" noChangeAspect="1" noMove="1" noResize="1" noEditPoints="1" noAdjustHandles="1" noChangeArrowheads="1" noChangeShapeType="1" noTextEdit="1"/>
              </p:cNvSpPr>
              <p:nvPr/>
            </p:nvSpPr>
            <p:spPr>
              <a:xfrm rot="874658">
                <a:off x="6259227" y="1868231"/>
                <a:ext cx="1585224" cy="615553"/>
              </a:xfrm>
              <a:prstGeom prst="rect">
                <a:avLst/>
              </a:prstGeom>
              <a:blipFill>
                <a:blip r:embed="rId5"/>
                <a:stretch>
                  <a:fillRect/>
                </a:stretch>
              </a:blipFill>
            </p:spPr>
            <p:txBody>
              <a:bodyPr/>
              <a:lstStyle/>
              <a:p>
                <a:r>
                  <a:rPr lang="en-IL">
                    <a:noFill/>
                  </a:rPr>
                  <a:t> </a:t>
                </a:r>
              </a:p>
            </p:txBody>
          </p:sp>
        </mc:Fallback>
      </mc:AlternateContent>
      <p:sp>
        <p:nvSpPr>
          <p:cNvPr id="14" name="אליפסה 13">
            <a:extLst>
              <a:ext uri="{FF2B5EF4-FFF2-40B4-BE49-F238E27FC236}">
                <a16:creationId xmlns:a16="http://schemas.microsoft.com/office/drawing/2014/main" id="{88C0F8D7-5205-063D-7DFC-ED49E8EA7C02}"/>
              </a:ext>
            </a:extLst>
          </p:cNvPr>
          <p:cNvSpPr/>
          <p:nvPr/>
        </p:nvSpPr>
        <p:spPr>
          <a:xfrm>
            <a:off x="5981700" y="2082010"/>
            <a:ext cx="290292" cy="273659"/>
          </a:xfrm>
          <a:prstGeom prst="ellipse">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16" name="מחבר חץ ישר 15">
            <a:extLst>
              <a:ext uri="{FF2B5EF4-FFF2-40B4-BE49-F238E27FC236}">
                <a16:creationId xmlns:a16="http://schemas.microsoft.com/office/drawing/2014/main" id="{89264907-093D-42BD-E61E-4C5B30C61F9A}"/>
              </a:ext>
            </a:extLst>
          </p:cNvPr>
          <p:cNvCxnSpPr/>
          <p:nvPr/>
        </p:nvCxnSpPr>
        <p:spPr>
          <a:xfrm flipV="1">
            <a:off x="5791200" y="2355669"/>
            <a:ext cx="260951" cy="520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44A7818E-E521-375F-3C92-55EE27BE521D}"/>
                  </a:ext>
                </a:extLst>
              </p:cNvPr>
              <p:cNvSpPr txBox="1"/>
              <p:nvPr/>
            </p:nvSpPr>
            <p:spPr>
              <a:xfrm>
                <a:off x="5019675" y="2848588"/>
                <a:ext cx="15430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𝑛</m:t>
                              </m:r>
                            </m:e>
                            <m:sup>
                              <m:r>
                                <a:rPr lang="en-GB" b="0" i="1" smtClean="0">
                                  <a:latin typeface="Cambria Math" panose="02040503050406030204" pitchFamily="18" charset="0"/>
                                </a:rPr>
                                <m:t>′</m:t>
                              </m:r>
                            </m:sup>
                          </m:sSup>
                        </m:e>
                      </m:d>
                      <m:r>
                        <a:rPr lang="en-GB" b="0" i="1" smtClean="0">
                          <a:latin typeface="Cambria Math" panose="02040503050406030204" pitchFamily="18" charset="0"/>
                        </a:rPr>
                        <m:t>𝑣𝑒𝑟𝑡𝑒𝑥</m:t>
                      </m:r>
                    </m:oMath>
                  </m:oMathPara>
                </a14:m>
                <a:endParaRPr lang="en-IL" dirty="0"/>
              </a:p>
            </p:txBody>
          </p:sp>
        </mc:Choice>
        <mc:Fallback xmlns="">
          <p:sp>
            <p:nvSpPr>
              <p:cNvPr id="17" name="תיבת טקסט 16">
                <a:extLst>
                  <a:ext uri="{FF2B5EF4-FFF2-40B4-BE49-F238E27FC236}">
                    <a16:creationId xmlns:a16="http://schemas.microsoft.com/office/drawing/2014/main" id="{44A7818E-E521-375F-3C92-55EE27BE521D}"/>
                  </a:ext>
                </a:extLst>
              </p:cNvPr>
              <p:cNvSpPr txBox="1">
                <a:spLocks noRot="1" noChangeAspect="1" noMove="1" noResize="1" noEditPoints="1" noAdjustHandles="1" noChangeArrowheads="1" noChangeShapeType="1" noTextEdit="1"/>
              </p:cNvSpPr>
              <p:nvPr/>
            </p:nvSpPr>
            <p:spPr>
              <a:xfrm>
                <a:off x="5019675" y="2848588"/>
                <a:ext cx="1543050" cy="369332"/>
              </a:xfrm>
              <a:prstGeom prst="rect">
                <a:avLst/>
              </a:prstGeom>
              <a:blipFill>
                <a:blip r:embed="rId6"/>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3466364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C2F95E2-AAC1-7963-9451-34990FBC5393}"/>
              </a:ext>
            </a:extLst>
          </p:cNvPr>
          <p:cNvPicPr>
            <a:picLocks noChangeAspect="1"/>
          </p:cNvPicPr>
          <p:nvPr/>
        </p:nvPicPr>
        <p:blipFill>
          <a:blip r:embed="rId2"/>
          <a:stretch>
            <a:fillRect/>
          </a:stretch>
        </p:blipFill>
        <p:spPr>
          <a:xfrm>
            <a:off x="0" y="179571"/>
            <a:ext cx="12599988" cy="6498857"/>
          </a:xfrm>
          <a:prstGeom prst="rect">
            <a:avLst/>
          </a:prstGeom>
        </p:spPr>
      </p:pic>
      <p:pic>
        <p:nvPicPr>
          <p:cNvPr id="7" name="תמונה 6">
            <a:extLst>
              <a:ext uri="{FF2B5EF4-FFF2-40B4-BE49-F238E27FC236}">
                <a16:creationId xmlns:a16="http://schemas.microsoft.com/office/drawing/2014/main" id="{4D52A7AD-DEED-7792-D8AD-02E1E4717F13}"/>
              </a:ext>
            </a:extLst>
          </p:cNvPr>
          <p:cNvPicPr>
            <a:picLocks noChangeAspect="1"/>
          </p:cNvPicPr>
          <p:nvPr/>
        </p:nvPicPr>
        <p:blipFill>
          <a:blip r:embed="rId3"/>
          <a:stretch>
            <a:fillRect/>
          </a:stretch>
        </p:blipFill>
        <p:spPr>
          <a:xfrm>
            <a:off x="5718969" y="990600"/>
            <a:ext cx="5314950" cy="2133600"/>
          </a:xfrm>
          <a:prstGeom prst="rect">
            <a:avLst/>
          </a:prstGeom>
        </p:spPr>
      </p:pic>
    </p:spTree>
    <p:extLst>
      <p:ext uri="{BB962C8B-B14F-4D97-AF65-F5344CB8AC3E}">
        <p14:creationId xmlns:p14="http://schemas.microsoft.com/office/powerpoint/2010/main" val="3023277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7863042-CAB3-68CC-080E-5337ED2904CA}"/>
              </a:ext>
            </a:extLst>
          </p:cNvPr>
          <p:cNvPicPr>
            <a:picLocks noChangeAspect="1"/>
          </p:cNvPicPr>
          <p:nvPr/>
        </p:nvPicPr>
        <p:blipFill>
          <a:blip r:embed="rId2"/>
          <a:stretch>
            <a:fillRect/>
          </a:stretch>
        </p:blipFill>
        <p:spPr>
          <a:xfrm>
            <a:off x="2012" y="173255"/>
            <a:ext cx="12568157" cy="6525927"/>
          </a:xfrm>
          <a:prstGeom prst="rect">
            <a:avLst/>
          </a:prstGeom>
        </p:spPr>
      </p:pic>
    </p:spTree>
    <p:extLst>
      <p:ext uri="{BB962C8B-B14F-4D97-AF65-F5344CB8AC3E}">
        <p14:creationId xmlns:p14="http://schemas.microsoft.com/office/powerpoint/2010/main" val="2515546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9135C75-BEEA-CA1C-2C68-AB654136257F}"/>
              </a:ext>
            </a:extLst>
          </p:cNvPr>
          <p:cNvPicPr>
            <a:picLocks noChangeAspect="1"/>
          </p:cNvPicPr>
          <p:nvPr/>
        </p:nvPicPr>
        <p:blipFill>
          <a:blip r:embed="rId2"/>
          <a:stretch>
            <a:fillRect/>
          </a:stretch>
        </p:blipFill>
        <p:spPr>
          <a:xfrm>
            <a:off x="0" y="913657"/>
            <a:ext cx="6749955" cy="3523589"/>
          </a:xfrm>
          <a:prstGeom prst="rect">
            <a:avLst/>
          </a:prstGeom>
        </p:spPr>
      </p:pic>
      <p:pic>
        <p:nvPicPr>
          <p:cNvPr id="8" name="תמונה 7">
            <a:extLst>
              <a:ext uri="{FF2B5EF4-FFF2-40B4-BE49-F238E27FC236}">
                <a16:creationId xmlns:a16="http://schemas.microsoft.com/office/drawing/2014/main" id="{F8646D3B-9F40-10BC-CD22-8810D3A3242D}"/>
              </a:ext>
            </a:extLst>
          </p:cNvPr>
          <p:cNvPicPr>
            <a:picLocks noChangeAspect="1"/>
          </p:cNvPicPr>
          <p:nvPr/>
        </p:nvPicPr>
        <p:blipFill>
          <a:blip r:embed="rId3"/>
          <a:stretch>
            <a:fillRect/>
          </a:stretch>
        </p:blipFill>
        <p:spPr>
          <a:xfrm>
            <a:off x="6844519" y="75827"/>
            <a:ext cx="5677947" cy="4361420"/>
          </a:xfrm>
          <a:prstGeom prst="rect">
            <a:avLst/>
          </a:prstGeom>
        </p:spPr>
      </p:pic>
    </p:spTree>
    <p:extLst>
      <p:ext uri="{BB962C8B-B14F-4D97-AF65-F5344CB8AC3E}">
        <p14:creationId xmlns:p14="http://schemas.microsoft.com/office/powerpoint/2010/main" val="2332989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D0888DB6-5121-21A0-4338-561995C0411C}"/>
              </a:ext>
            </a:extLst>
          </p:cNvPr>
          <p:cNvPicPr>
            <a:picLocks noChangeAspect="1"/>
          </p:cNvPicPr>
          <p:nvPr/>
        </p:nvPicPr>
        <p:blipFill>
          <a:blip r:embed="rId2"/>
          <a:stretch>
            <a:fillRect/>
          </a:stretch>
        </p:blipFill>
        <p:spPr>
          <a:xfrm>
            <a:off x="1974229" y="0"/>
            <a:ext cx="8669739" cy="6858000"/>
          </a:xfrm>
          <a:prstGeom prst="rect">
            <a:avLst/>
          </a:prstGeom>
        </p:spPr>
      </p:pic>
    </p:spTree>
    <p:extLst>
      <p:ext uri="{BB962C8B-B14F-4D97-AF65-F5344CB8AC3E}">
        <p14:creationId xmlns:p14="http://schemas.microsoft.com/office/powerpoint/2010/main" val="2471068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C7EB6F63-D582-A0D6-7484-55A796DC927A}"/>
              </a:ext>
            </a:extLst>
          </p:cNvPr>
          <p:cNvPicPr>
            <a:picLocks noChangeAspect="1"/>
          </p:cNvPicPr>
          <p:nvPr/>
        </p:nvPicPr>
        <p:blipFill>
          <a:blip r:embed="rId2"/>
          <a:stretch>
            <a:fillRect/>
          </a:stretch>
        </p:blipFill>
        <p:spPr>
          <a:xfrm>
            <a:off x="0" y="137159"/>
            <a:ext cx="12585509" cy="6583681"/>
          </a:xfrm>
          <a:prstGeom prst="rect">
            <a:avLst/>
          </a:prstGeom>
        </p:spPr>
      </p:pic>
    </p:spTree>
    <p:extLst>
      <p:ext uri="{BB962C8B-B14F-4D97-AF65-F5344CB8AC3E}">
        <p14:creationId xmlns:p14="http://schemas.microsoft.com/office/powerpoint/2010/main" val="241755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9309D45-18F4-FB54-D6AB-E8CBBE494364}"/>
              </a:ext>
            </a:extLst>
          </p:cNvPr>
          <p:cNvPicPr>
            <a:picLocks noChangeAspect="1"/>
          </p:cNvPicPr>
          <p:nvPr/>
        </p:nvPicPr>
        <p:blipFill>
          <a:blip r:embed="rId2"/>
          <a:stretch>
            <a:fillRect/>
          </a:stretch>
        </p:blipFill>
        <p:spPr>
          <a:xfrm>
            <a:off x="28139" y="134754"/>
            <a:ext cx="12552884" cy="6583680"/>
          </a:xfrm>
          <a:prstGeom prst="rect">
            <a:avLst/>
          </a:prstGeom>
        </p:spPr>
      </p:pic>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1C7838AB-9D07-497E-861D-7C7ADEAFFAEC}"/>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8" name="תיבת טקסט 7">
                <a:extLst>
                  <a:ext uri="{FF2B5EF4-FFF2-40B4-BE49-F238E27FC236}">
                    <a16:creationId xmlns:a16="http://schemas.microsoft.com/office/drawing/2014/main" id="{1C7838AB-9D07-497E-861D-7C7ADEAFFAEC}"/>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533223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תרשים 3">
            <a:extLst>
              <a:ext uri="{FF2B5EF4-FFF2-40B4-BE49-F238E27FC236}">
                <a16:creationId xmlns:a16="http://schemas.microsoft.com/office/drawing/2014/main" id="{7EA56DCD-4CED-F353-03D1-CF142CFD3D6D}"/>
              </a:ext>
            </a:extLst>
          </p:cNvPr>
          <p:cNvGraphicFramePr/>
          <p:nvPr>
            <p:extLst>
              <p:ext uri="{D42A27DB-BD31-4B8C-83A1-F6EECF244321}">
                <p14:modId xmlns:p14="http://schemas.microsoft.com/office/powerpoint/2010/main" val="2631919914"/>
              </p:ext>
            </p:extLst>
          </p:nvPr>
        </p:nvGraphicFramePr>
        <p:xfrm>
          <a:off x="4095282" y="102998"/>
          <a:ext cx="8399992" cy="5599995"/>
        </p:xfrm>
        <a:graphic>
          <a:graphicData uri="http://schemas.openxmlformats.org/drawingml/2006/chart">
            <c:chart xmlns:c="http://schemas.openxmlformats.org/drawingml/2006/chart" xmlns:r="http://schemas.openxmlformats.org/officeDocument/2006/relationships" r:id="rId2"/>
          </a:graphicData>
        </a:graphic>
      </p:graphicFrame>
      <p:pic>
        <p:nvPicPr>
          <p:cNvPr id="5" name="תמונה 4">
            <a:extLst>
              <a:ext uri="{FF2B5EF4-FFF2-40B4-BE49-F238E27FC236}">
                <a16:creationId xmlns:a16="http://schemas.microsoft.com/office/drawing/2014/main" id="{2A11A047-67F4-297C-776C-A8A470216E95}"/>
              </a:ext>
            </a:extLst>
          </p:cNvPr>
          <p:cNvPicPr>
            <a:picLocks noChangeAspect="1"/>
          </p:cNvPicPr>
          <p:nvPr/>
        </p:nvPicPr>
        <p:blipFill rotWithShape="1">
          <a:blip r:embed="rId3"/>
          <a:srcRect l="45483" t="982" r="46129"/>
          <a:stretch/>
        </p:blipFill>
        <p:spPr>
          <a:xfrm>
            <a:off x="4527025" y="380487"/>
            <a:ext cx="630622" cy="3516213"/>
          </a:xfrm>
          <a:prstGeom prst="rect">
            <a:avLst/>
          </a:prstGeom>
        </p:spPr>
      </p:pic>
      <p:cxnSp>
        <p:nvCxnSpPr>
          <p:cNvPr id="7" name="מחבר חץ ישר 6">
            <a:extLst>
              <a:ext uri="{FF2B5EF4-FFF2-40B4-BE49-F238E27FC236}">
                <a16:creationId xmlns:a16="http://schemas.microsoft.com/office/drawing/2014/main" id="{9D091B3D-36B2-1A41-C3FE-347914C62217}"/>
              </a:ext>
            </a:extLst>
          </p:cNvPr>
          <p:cNvCxnSpPr/>
          <p:nvPr/>
        </p:nvCxnSpPr>
        <p:spPr>
          <a:xfrm>
            <a:off x="3652441" y="1672113"/>
            <a:ext cx="769579"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תיבת טקסט 7">
            <a:extLst>
              <a:ext uri="{FF2B5EF4-FFF2-40B4-BE49-F238E27FC236}">
                <a16:creationId xmlns:a16="http://schemas.microsoft.com/office/drawing/2014/main" id="{106DED2B-673F-F83E-C92A-1DC26BC1B005}"/>
              </a:ext>
            </a:extLst>
          </p:cNvPr>
          <p:cNvSpPr txBox="1"/>
          <p:nvPr/>
        </p:nvSpPr>
        <p:spPr>
          <a:xfrm>
            <a:off x="3517688" y="1302781"/>
            <a:ext cx="1039086" cy="369332"/>
          </a:xfrm>
          <a:prstGeom prst="rect">
            <a:avLst/>
          </a:prstGeom>
          <a:noFill/>
        </p:spPr>
        <p:txBody>
          <a:bodyPr wrap="square" rtlCol="0">
            <a:spAutoFit/>
          </a:bodyPr>
          <a:lstStyle/>
          <a:p>
            <a:r>
              <a:rPr lang="en-GB" dirty="0"/>
              <a:t>neutron</a:t>
            </a:r>
            <a:endParaRPr lang="en-IL" dirty="0"/>
          </a:p>
        </p:txBody>
      </p:sp>
      <p:sp>
        <p:nvSpPr>
          <p:cNvPr id="9" name="תיבת טקסט 8">
            <a:extLst>
              <a:ext uri="{FF2B5EF4-FFF2-40B4-BE49-F238E27FC236}">
                <a16:creationId xmlns:a16="http://schemas.microsoft.com/office/drawing/2014/main" id="{6C757218-5C45-CD45-1E9D-F384283FEF88}"/>
              </a:ext>
            </a:extLst>
          </p:cNvPr>
          <p:cNvSpPr txBox="1"/>
          <p:nvPr/>
        </p:nvSpPr>
        <p:spPr>
          <a:xfrm>
            <a:off x="5738034" y="4489419"/>
            <a:ext cx="1039086" cy="369332"/>
          </a:xfrm>
          <a:prstGeom prst="rect">
            <a:avLst/>
          </a:prstGeom>
          <a:noFill/>
        </p:spPr>
        <p:txBody>
          <a:bodyPr wrap="square" rtlCol="0">
            <a:spAutoFit/>
          </a:bodyPr>
          <a:lstStyle/>
          <a:p>
            <a:r>
              <a:rPr lang="en-GB" dirty="0"/>
              <a:t>50 mm</a:t>
            </a:r>
            <a:endParaRPr lang="en-IL" dirty="0"/>
          </a:p>
        </p:txBody>
      </p:sp>
      <p:pic>
        <p:nvPicPr>
          <p:cNvPr id="11" name="תמונה 10">
            <a:extLst>
              <a:ext uri="{FF2B5EF4-FFF2-40B4-BE49-F238E27FC236}">
                <a16:creationId xmlns:a16="http://schemas.microsoft.com/office/drawing/2014/main" id="{979DAFB7-FBDF-196F-B0C8-5F24C0283564}"/>
              </a:ext>
            </a:extLst>
          </p:cNvPr>
          <p:cNvPicPr>
            <a:picLocks noChangeAspect="1"/>
          </p:cNvPicPr>
          <p:nvPr/>
        </p:nvPicPr>
        <p:blipFill>
          <a:blip r:embed="rId4"/>
          <a:stretch>
            <a:fillRect/>
          </a:stretch>
        </p:blipFill>
        <p:spPr>
          <a:xfrm>
            <a:off x="162970" y="3964077"/>
            <a:ext cx="4883119" cy="2754985"/>
          </a:xfrm>
          <a:prstGeom prst="rect">
            <a:avLst/>
          </a:prstGeom>
        </p:spPr>
      </p:pic>
      <p:graphicFrame>
        <p:nvGraphicFramePr>
          <p:cNvPr id="12" name="תרשים 11">
            <a:extLst>
              <a:ext uri="{FF2B5EF4-FFF2-40B4-BE49-F238E27FC236}">
                <a16:creationId xmlns:a16="http://schemas.microsoft.com/office/drawing/2014/main" id="{92FFC723-4C4F-A162-7526-D14572869B19}"/>
              </a:ext>
            </a:extLst>
          </p:cNvPr>
          <p:cNvGraphicFramePr/>
          <p:nvPr>
            <p:extLst>
              <p:ext uri="{D42A27DB-BD31-4B8C-83A1-F6EECF244321}">
                <p14:modId xmlns:p14="http://schemas.microsoft.com/office/powerpoint/2010/main" val="3003713401"/>
              </p:ext>
            </p:extLst>
          </p:nvPr>
        </p:nvGraphicFramePr>
        <p:xfrm>
          <a:off x="-723928" y="635278"/>
          <a:ext cx="4112936" cy="3021419"/>
        </p:xfrm>
        <a:graphic>
          <a:graphicData uri="http://schemas.openxmlformats.org/drawingml/2006/chart">
            <c:chart xmlns:c="http://schemas.openxmlformats.org/drawingml/2006/chart" xmlns:r="http://schemas.openxmlformats.org/officeDocument/2006/relationships" r:id="rId5"/>
          </a:graphicData>
        </a:graphic>
      </p:graphicFrame>
      <p:sp>
        <p:nvSpPr>
          <p:cNvPr id="13" name="תיבת טקסט 12">
            <a:extLst>
              <a:ext uri="{FF2B5EF4-FFF2-40B4-BE49-F238E27FC236}">
                <a16:creationId xmlns:a16="http://schemas.microsoft.com/office/drawing/2014/main" id="{6D21A2B4-0F2F-C348-4689-BC21CB735AAB}"/>
              </a:ext>
            </a:extLst>
          </p:cNvPr>
          <p:cNvSpPr txBox="1"/>
          <p:nvPr/>
        </p:nvSpPr>
        <p:spPr>
          <a:xfrm>
            <a:off x="2341877" y="43502"/>
            <a:ext cx="3136367" cy="369332"/>
          </a:xfrm>
          <a:prstGeom prst="rect">
            <a:avLst/>
          </a:prstGeom>
          <a:noFill/>
        </p:spPr>
        <p:txBody>
          <a:bodyPr wrap="square" rtlCol="0">
            <a:spAutoFit/>
          </a:bodyPr>
          <a:lstStyle/>
          <a:p>
            <a:r>
              <a:rPr lang="en-GB" dirty="0" err="1"/>
              <a:t>Creus</a:t>
            </a:r>
            <a:r>
              <a:rPr lang="en-GB" dirty="0"/>
              <a:t> et al. , </a:t>
            </a:r>
            <a:r>
              <a:rPr lang="en-GB" b="0" i="1" dirty="0">
                <a:effectLst/>
                <a:latin typeface="-apple-system"/>
              </a:rPr>
              <a:t>JINST</a:t>
            </a:r>
            <a:r>
              <a:rPr lang="en-GB" b="0" i="0" dirty="0">
                <a:effectLst/>
                <a:latin typeface="-apple-system"/>
              </a:rPr>
              <a:t> 10 (2015)</a:t>
            </a:r>
            <a:r>
              <a:rPr lang="en-GB" dirty="0"/>
              <a:t> </a:t>
            </a:r>
            <a:endParaRPr lang="en-IL" dirty="0"/>
          </a:p>
        </p:txBody>
      </p:sp>
      <p:sp>
        <p:nvSpPr>
          <p:cNvPr id="14" name="תיבת טקסט 13">
            <a:extLst>
              <a:ext uri="{FF2B5EF4-FFF2-40B4-BE49-F238E27FC236}">
                <a16:creationId xmlns:a16="http://schemas.microsoft.com/office/drawing/2014/main" id="{ED110A90-F3E3-3A0C-17EB-F341245637B6}"/>
              </a:ext>
            </a:extLst>
          </p:cNvPr>
          <p:cNvSpPr txBox="1"/>
          <p:nvPr/>
        </p:nvSpPr>
        <p:spPr>
          <a:xfrm>
            <a:off x="5157647" y="242971"/>
            <a:ext cx="1433008" cy="1477328"/>
          </a:xfrm>
          <a:prstGeom prst="rect">
            <a:avLst/>
          </a:prstGeom>
          <a:noFill/>
        </p:spPr>
        <p:txBody>
          <a:bodyPr wrap="square" rtlCol="0">
            <a:spAutoFit/>
          </a:bodyPr>
          <a:lstStyle/>
          <a:p>
            <a:r>
              <a:rPr lang="en-GB" dirty="0"/>
              <a:t>Our geant4 simulation-</a:t>
            </a:r>
          </a:p>
          <a:p>
            <a:r>
              <a:rPr lang="en-GB" dirty="0"/>
              <a:t>Emulating the LAr cell size(roughly)</a:t>
            </a:r>
            <a:endParaRPr lang="en-IL" dirty="0"/>
          </a:p>
        </p:txBody>
      </p:sp>
      <p:pic>
        <p:nvPicPr>
          <p:cNvPr id="16" name="תמונה 15">
            <a:extLst>
              <a:ext uri="{FF2B5EF4-FFF2-40B4-BE49-F238E27FC236}">
                <a16:creationId xmlns:a16="http://schemas.microsoft.com/office/drawing/2014/main" id="{CAC900D1-6A43-58B2-0F37-8654BF24299B}"/>
              </a:ext>
            </a:extLst>
          </p:cNvPr>
          <p:cNvPicPr>
            <a:picLocks noChangeAspect="1"/>
          </p:cNvPicPr>
          <p:nvPr/>
        </p:nvPicPr>
        <p:blipFill>
          <a:blip r:embed="rId6"/>
          <a:stretch>
            <a:fillRect/>
          </a:stretch>
        </p:blipFill>
        <p:spPr>
          <a:xfrm>
            <a:off x="5237798" y="5736682"/>
            <a:ext cx="5473981" cy="768389"/>
          </a:xfrm>
          <a:prstGeom prst="rect">
            <a:avLst/>
          </a:prstGeom>
          <a:effectLst>
            <a:glow rad="139700">
              <a:schemeClr val="accent4">
                <a:satMod val="175000"/>
                <a:alpha val="40000"/>
              </a:schemeClr>
            </a:glow>
          </a:effectLst>
        </p:spPr>
      </p:pic>
      <p:sp>
        <p:nvSpPr>
          <p:cNvPr id="17" name="תיבת טקסט 16">
            <a:extLst>
              <a:ext uri="{FF2B5EF4-FFF2-40B4-BE49-F238E27FC236}">
                <a16:creationId xmlns:a16="http://schemas.microsoft.com/office/drawing/2014/main" id="{303A9A15-9EA2-03F8-D81C-56BCABF32212}"/>
              </a:ext>
            </a:extLst>
          </p:cNvPr>
          <p:cNvSpPr txBox="1"/>
          <p:nvPr/>
        </p:nvSpPr>
        <p:spPr>
          <a:xfrm>
            <a:off x="10903488" y="5779854"/>
            <a:ext cx="1212783" cy="369332"/>
          </a:xfrm>
          <a:prstGeom prst="rect">
            <a:avLst/>
          </a:prstGeom>
          <a:noFill/>
        </p:spPr>
        <p:txBody>
          <a:bodyPr wrap="square" rtlCol="0">
            <a:spAutoFit/>
          </a:bodyPr>
          <a:lstStyle/>
          <a:p>
            <a:r>
              <a:rPr lang="en-GB" dirty="0"/>
              <a:t>?</a:t>
            </a:r>
            <a:endParaRPr lang="en-IL" dirty="0"/>
          </a:p>
        </p:txBody>
      </p:sp>
      <p:sp>
        <p:nvSpPr>
          <p:cNvPr id="18" name="תיבת טקסט 17">
            <a:extLst>
              <a:ext uri="{FF2B5EF4-FFF2-40B4-BE49-F238E27FC236}">
                <a16:creationId xmlns:a16="http://schemas.microsoft.com/office/drawing/2014/main" id="{7DE2C367-B034-B65C-299C-C39B9647E95D}"/>
              </a:ext>
            </a:extLst>
          </p:cNvPr>
          <p:cNvSpPr txBox="1"/>
          <p:nvPr/>
        </p:nvSpPr>
        <p:spPr>
          <a:xfrm>
            <a:off x="10215908" y="31376"/>
            <a:ext cx="2258433" cy="2862322"/>
          </a:xfrm>
          <a:prstGeom prst="rect">
            <a:avLst/>
          </a:prstGeom>
          <a:noFill/>
        </p:spPr>
        <p:txBody>
          <a:bodyPr wrap="square" rtlCol="0">
            <a:spAutoFit/>
          </a:bodyPr>
          <a:lstStyle/>
          <a:p>
            <a:r>
              <a:rPr lang="en-GB" dirty="0"/>
              <a:t>Consequence - </a:t>
            </a:r>
          </a:p>
          <a:p>
            <a:r>
              <a:rPr lang="en-GB" dirty="0"/>
              <a:t>In the paper they neglect inelastic scatters because they use elastic kinematics in order to calculate nucleus recoil, and thus in 17% of events they have an error in their calculations.</a:t>
            </a:r>
            <a:endParaRPr lang="en-IL" dirty="0"/>
          </a:p>
        </p:txBody>
      </p:sp>
    </p:spTree>
    <p:extLst>
      <p:ext uri="{BB962C8B-B14F-4D97-AF65-F5344CB8AC3E}">
        <p14:creationId xmlns:p14="http://schemas.microsoft.com/office/powerpoint/2010/main" val="2459473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3418777-040A-DD58-0D8A-BC8EFDE8DEA8}"/>
              </a:ext>
            </a:extLst>
          </p:cNvPr>
          <p:cNvPicPr>
            <a:picLocks noChangeAspect="1"/>
          </p:cNvPicPr>
          <p:nvPr/>
        </p:nvPicPr>
        <p:blipFill>
          <a:blip r:embed="rId2"/>
          <a:stretch>
            <a:fillRect/>
          </a:stretch>
        </p:blipFill>
        <p:spPr>
          <a:xfrm>
            <a:off x="6624411" y="606573"/>
            <a:ext cx="5980784" cy="3411856"/>
          </a:xfrm>
          <a:prstGeom prst="rect">
            <a:avLst/>
          </a:prstGeom>
        </p:spPr>
      </p:pic>
      <p:sp>
        <p:nvSpPr>
          <p:cNvPr id="6" name="תיבת טקסט 5">
            <a:extLst>
              <a:ext uri="{FF2B5EF4-FFF2-40B4-BE49-F238E27FC236}">
                <a16:creationId xmlns:a16="http://schemas.microsoft.com/office/drawing/2014/main" id="{F6D405C5-1263-0157-F4F0-D52D6DFD83AE}"/>
              </a:ext>
            </a:extLst>
          </p:cNvPr>
          <p:cNvSpPr txBox="1"/>
          <p:nvPr/>
        </p:nvSpPr>
        <p:spPr>
          <a:xfrm>
            <a:off x="2175310" y="237241"/>
            <a:ext cx="2329314" cy="369332"/>
          </a:xfrm>
          <a:prstGeom prst="rect">
            <a:avLst/>
          </a:prstGeom>
          <a:noFill/>
        </p:spPr>
        <p:txBody>
          <a:bodyPr wrap="square" rtlCol="0">
            <a:spAutoFit/>
          </a:bodyPr>
          <a:lstStyle/>
          <a:p>
            <a:r>
              <a:rPr lang="en-GB" dirty="0"/>
              <a:t>My geant4 simulator</a:t>
            </a:r>
            <a:endParaRPr lang="en-IL" dirty="0"/>
          </a:p>
        </p:txBody>
      </p:sp>
      <p:sp>
        <p:nvSpPr>
          <p:cNvPr id="7" name="תיבת טקסט 6">
            <a:extLst>
              <a:ext uri="{FF2B5EF4-FFF2-40B4-BE49-F238E27FC236}">
                <a16:creationId xmlns:a16="http://schemas.microsoft.com/office/drawing/2014/main" id="{565EDAD4-9AC5-1E5A-74B8-8D73FDD70EB0}"/>
              </a:ext>
            </a:extLst>
          </p:cNvPr>
          <p:cNvSpPr txBox="1"/>
          <p:nvPr/>
        </p:nvSpPr>
        <p:spPr>
          <a:xfrm>
            <a:off x="7765983" y="237241"/>
            <a:ext cx="3907857" cy="369332"/>
          </a:xfrm>
          <a:prstGeom prst="rect">
            <a:avLst/>
          </a:prstGeom>
          <a:noFill/>
        </p:spPr>
        <p:txBody>
          <a:bodyPr wrap="square" rtlCol="0">
            <a:spAutoFit/>
          </a:bodyPr>
          <a:lstStyle/>
          <a:p>
            <a:r>
              <a:rPr lang="en-GB" dirty="0"/>
              <a:t>Article experimental setup</a:t>
            </a:r>
            <a:endParaRPr lang="en-IL" dirty="0"/>
          </a:p>
        </p:txBody>
      </p:sp>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B396E260-8B03-FC04-C7DB-C3F918F7AB65}"/>
                  </a:ext>
                </a:extLst>
              </p:cNvPr>
              <p:cNvSpPr txBox="1"/>
              <p:nvPr/>
            </p:nvSpPr>
            <p:spPr>
              <a:xfrm>
                <a:off x="6624412" y="4215865"/>
                <a:ext cx="5975576" cy="2308324"/>
              </a:xfrm>
              <a:prstGeom prst="rect">
                <a:avLst/>
              </a:prstGeom>
              <a:noFill/>
            </p:spPr>
            <p:txBody>
              <a:bodyPr wrap="square" rtlCol="0">
                <a:spAutoFit/>
              </a:bodyPr>
              <a:lstStyle/>
              <a:p>
                <a:r>
                  <a:rPr lang="en-GB" dirty="0"/>
                  <a:t>in the experiment there is also a 1.5mm aluminium layer around the sensitive volume of LAr, but the effect on the neutrons is minimal(sub percent) </a:t>
                </a:r>
              </a:p>
              <a:p>
                <a:endParaRPr lang="en-GB" dirty="0"/>
              </a:p>
              <a:p>
                <a:r>
                  <a:rPr lang="en-GB" dirty="0"/>
                  <a:t>Also, in reality the beam is collimated into 0.2% 4pi steradians which gives an effective surface area of </a:t>
                </a:r>
                <a14:m>
                  <m:oMath xmlns:m="http://schemas.openxmlformats.org/officeDocument/2006/math">
                    <m:r>
                      <a:rPr lang="en-GB" i="1" dirty="0" smtClean="0">
                        <a:latin typeface="Cambria Math" panose="02040503050406030204" pitchFamily="18" charset="0"/>
                      </a:rPr>
                      <m:t>0.013</m:t>
                    </m:r>
                    <m:r>
                      <a:rPr lang="en-GB" b="0" i="1" dirty="0" smtClean="0">
                        <a:latin typeface="Cambria Math" panose="02040503050406030204" pitchFamily="18" charset="0"/>
                      </a:rPr>
                      <m:t> [</m:t>
                    </m:r>
                    <m:r>
                      <a:rPr lang="en-GB" b="0" i="1" dirty="0" smtClean="0">
                        <a:latin typeface="Cambria Math" panose="02040503050406030204" pitchFamily="18" charset="0"/>
                      </a:rPr>
                      <m:t>𝑐</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𝑚</m:t>
                        </m:r>
                      </m:e>
                      <m:sup>
                        <m:r>
                          <a:rPr lang="en-GB" b="0" i="1" dirty="0" smtClean="0">
                            <a:latin typeface="Cambria Math" panose="02040503050406030204" pitchFamily="18" charset="0"/>
                          </a:rPr>
                          <m:t>2</m:t>
                        </m:r>
                      </m:sup>
                    </m:sSup>
                    <m:r>
                      <a:rPr lang="en-GB" b="0" i="1" dirty="0" smtClean="0">
                        <a:latin typeface="Cambria Math" panose="02040503050406030204" pitchFamily="18" charset="0"/>
                      </a:rPr>
                      <m:t>]</m:t>
                    </m:r>
                  </m:oMath>
                </a14:m>
                <a:r>
                  <a:rPr lang="en-GB" dirty="0"/>
                  <a:t> of neutrons hitting the LAr, and in my simulator I use a pencil beam (0 width)</a:t>
                </a:r>
                <a:endParaRPr lang="en-IL" dirty="0"/>
              </a:p>
            </p:txBody>
          </p:sp>
        </mc:Choice>
        <mc:Fallback xmlns="">
          <p:sp>
            <p:nvSpPr>
              <p:cNvPr id="8" name="תיבת טקסט 7">
                <a:extLst>
                  <a:ext uri="{FF2B5EF4-FFF2-40B4-BE49-F238E27FC236}">
                    <a16:creationId xmlns:a16="http://schemas.microsoft.com/office/drawing/2014/main" id="{B396E260-8B03-FC04-C7DB-C3F918F7AB65}"/>
                  </a:ext>
                </a:extLst>
              </p:cNvPr>
              <p:cNvSpPr txBox="1">
                <a:spLocks noRot="1" noChangeAspect="1" noMove="1" noResize="1" noEditPoints="1" noAdjustHandles="1" noChangeArrowheads="1" noChangeShapeType="1" noTextEdit="1"/>
              </p:cNvSpPr>
              <p:nvPr/>
            </p:nvSpPr>
            <p:spPr>
              <a:xfrm>
                <a:off x="6624412" y="4215865"/>
                <a:ext cx="5975576" cy="2308324"/>
              </a:xfrm>
              <a:prstGeom prst="rect">
                <a:avLst/>
              </a:prstGeom>
              <a:blipFill>
                <a:blip r:embed="rId3"/>
                <a:stretch>
                  <a:fillRect l="-918" t="-1587" r="-816" b="-3439"/>
                </a:stretch>
              </a:blipFill>
            </p:spPr>
            <p:txBody>
              <a:bodyPr/>
              <a:lstStyle/>
              <a:p>
                <a:r>
                  <a:rPr lang="en-IL">
                    <a:noFill/>
                  </a:rPr>
                  <a:t> </a:t>
                </a:r>
              </a:p>
            </p:txBody>
          </p:sp>
        </mc:Fallback>
      </mc:AlternateContent>
      <p:pic>
        <p:nvPicPr>
          <p:cNvPr id="10" name="תמונה 9">
            <a:extLst>
              <a:ext uri="{FF2B5EF4-FFF2-40B4-BE49-F238E27FC236}">
                <a16:creationId xmlns:a16="http://schemas.microsoft.com/office/drawing/2014/main" id="{ABACA538-B3A2-A6A0-5CEE-8357E44D039B}"/>
              </a:ext>
            </a:extLst>
          </p:cNvPr>
          <p:cNvPicPr>
            <a:picLocks noChangeAspect="1"/>
          </p:cNvPicPr>
          <p:nvPr/>
        </p:nvPicPr>
        <p:blipFill>
          <a:blip r:embed="rId4"/>
          <a:stretch>
            <a:fillRect/>
          </a:stretch>
        </p:blipFill>
        <p:spPr>
          <a:xfrm>
            <a:off x="300499" y="962526"/>
            <a:ext cx="6116597" cy="5561663"/>
          </a:xfrm>
          <a:prstGeom prst="rect">
            <a:avLst/>
          </a:prstGeom>
        </p:spPr>
      </p:pic>
      <p:sp>
        <p:nvSpPr>
          <p:cNvPr id="11" name="תיבת טקסט 10">
            <a:extLst>
              <a:ext uri="{FF2B5EF4-FFF2-40B4-BE49-F238E27FC236}">
                <a16:creationId xmlns:a16="http://schemas.microsoft.com/office/drawing/2014/main" id="{790A5E32-57E9-E556-210F-3D8406CA81C2}"/>
              </a:ext>
            </a:extLst>
          </p:cNvPr>
          <p:cNvSpPr txBox="1"/>
          <p:nvPr/>
        </p:nvSpPr>
        <p:spPr>
          <a:xfrm>
            <a:off x="1867302" y="3059668"/>
            <a:ext cx="952901" cy="369332"/>
          </a:xfrm>
          <a:prstGeom prst="rect">
            <a:avLst/>
          </a:prstGeom>
          <a:noFill/>
        </p:spPr>
        <p:txBody>
          <a:bodyPr wrap="square" rtlCol="0">
            <a:spAutoFit/>
          </a:bodyPr>
          <a:lstStyle/>
          <a:p>
            <a:r>
              <a:rPr lang="en-GB" dirty="0"/>
              <a:t>LAr cell</a:t>
            </a:r>
            <a:endParaRPr lang="en-IL" dirty="0"/>
          </a:p>
        </p:txBody>
      </p:sp>
      <p:sp>
        <p:nvSpPr>
          <p:cNvPr id="12" name="תיבת טקסט 11">
            <a:extLst>
              <a:ext uri="{FF2B5EF4-FFF2-40B4-BE49-F238E27FC236}">
                <a16:creationId xmlns:a16="http://schemas.microsoft.com/office/drawing/2014/main" id="{78DAECE0-D6F2-D0B7-3250-5F9077AC8B50}"/>
              </a:ext>
            </a:extLst>
          </p:cNvPr>
          <p:cNvSpPr txBox="1"/>
          <p:nvPr/>
        </p:nvSpPr>
        <p:spPr>
          <a:xfrm>
            <a:off x="3987089" y="4215865"/>
            <a:ext cx="2105702" cy="369332"/>
          </a:xfrm>
          <a:prstGeom prst="rect">
            <a:avLst/>
          </a:prstGeom>
          <a:noFill/>
        </p:spPr>
        <p:txBody>
          <a:bodyPr wrap="square" rtlCol="0">
            <a:spAutoFit/>
          </a:bodyPr>
          <a:lstStyle/>
          <a:p>
            <a:r>
              <a:rPr lang="en-GB" dirty="0"/>
              <a:t>5’’ liquid scintillator</a:t>
            </a:r>
            <a:endParaRPr lang="en-IL" dirty="0"/>
          </a:p>
        </p:txBody>
      </p:sp>
      <p:cxnSp>
        <p:nvCxnSpPr>
          <p:cNvPr id="3" name="מחבר ישר 2">
            <a:extLst>
              <a:ext uri="{FF2B5EF4-FFF2-40B4-BE49-F238E27FC236}">
                <a16:creationId xmlns:a16="http://schemas.microsoft.com/office/drawing/2014/main" id="{D61B074F-6C42-522D-B786-40200BB6F727}"/>
              </a:ext>
            </a:extLst>
          </p:cNvPr>
          <p:cNvCxnSpPr>
            <a:cxnSpLocks/>
          </p:cNvCxnSpPr>
          <p:nvPr/>
        </p:nvCxnSpPr>
        <p:spPr>
          <a:xfrm>
            <a:off x="7988300" y="2184400"/>
            <a:ext cx="973667" cy="2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מחבר ישר 13">
            <a:extLst>
              <a:ext uri="{FF2B5EF4-FFF2-40B4-BE49-F238E27FC236}">
                <a16:creationId xmlns:a16="http://schemas.microsoft.com/office/drawing/2014/main" id="{F8998ED9-1451-5B5A-D6BC-EB9B85C99D6F}"/>
              </a:ext>
            </a:extLst>
          </p:cNvPr>
          <p:cNvCxnSpPr>
            <a:cxnSpLocks/>
          </p:cNvCxnSpPr>
          <p:nvPr/>
        </p:nvCxnSpPr>
        <p:spPr>
          <a:xfrm>
            <a:off x="9033933" y="2214033"/>
            <a:ext cx="1447800" cy="77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מחבר ישר 14">
            <a:extLst>
              <a:ext uri="{FF2B5EF4-FFF2-40B4-BE49-F238E27FC236}">
                <a16:creationId xmlns:a16="http://schemas.microsoft.com/office/drawing/2014/main" id="{1E899990-8C7B-2393-0057-440A8FF7D83D}"/>
              </a:ext>
            </a:extLst>
          </p:cNvPr>
          <p:cNvCxnSpPr>
            <a:cxnSpLocks/>
          </p:cNvCxnSpPr>
          <p:nvPr/>
        </p:nvCxnSpPr>
        <p:spPr>
          <a:xfrm>
            <a:off x="8991600" y="2221733"/>
            <a:ext cx="1551191" cy="28338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F007F690-98E1-C7D6-8D49-B22DA26008FA}"/>
                  </a:ext>
                </a:extLst>
              </p:cNvPr>
              <p:cNvSpPr txBox="1"/>
              <p:nvPr/>
            </p:nvSpPr>
            <p:spPr>
              <a:xfrm>
                <a:off x="10094354" y="2146751"/>
                <a:ext cx="2411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𝜃</m:t>
                      </m:r>
                    </m:oMath>
                  </m:oMathPara>
                </a14:m>
                <a:endParaRPr lang="en-IL" dirty="0"/>
              </a:p>
            </p:txBody>
          </p:sp>
        </mc:Choice>
        <mc:Fallback xmlns="">
          <p:sp>
            <p:nvSpPr>
              <p:cNvPr id="17" name="תיבת טקסט 16">
                <a:extLst>
                  <a:ext uri="{FF2B5EF4-FFF2-40B4-BE49-F238E27FC236}">
                    <a16:creationId xmlns:a16="http://schemas.microsoft.com/office/drawing/2014/main" id="{F007F690-98E1-C7D6-8D49-B22DA26008FA}"/>
                  </a:ext>
                </a:extLst>
              </p:cNvPr>
              <p:cNvSpPr txBox="1">
                <a:spLocks noRot="1" noChangeAspect="1" noMove="1" noResize="1" noEditPoints="1" noAdjustHandles="1" noChangeArrowheads="1" noChangeShapeType="1" noTextEdit="1"/>
              </p:cNvSpPr>
              <p:nvPr/>
            </p:nvSpPr>
            <p:spPr>
              <a:xfrm>
                <a:off x="10094354" y="2146751"/>
                <a:ext cx="241122" cy="369332"/>
              </a:xfrm>
              <a:prstGeom prst="rect">
                <a:avLst/>
              </a:prstGeom>
              <a:blipFill>
                <a:blip r:embed="rId5"/>
                <a:stretch>
                  <a:fillRect r="-25641"/>
                </a:stretch>
              </a:blipFill>
            </p:spPr>
            <p:txBody>
              <a:bodyPr/>
              <a:lstStyle/>
              <a:p>
                <a:r>
                  <a:rPr lang="en-IL">
                    <a:noFill/>
                  </a:rPr>
                  <a:t> </a:t>
                </a:r>
              </a:p>
            </p:txBody>
          </p:sp>
        </mc:Fallback>
      </mc:AlternateContent>
    </p:spTree>
    <p:extLst>
      <p:ext uri="{BB962C8B-B14F-4D97-AF65-F5344CB8AC3E}">
        <p14:creationId xmlns:p14="http://schemas.microsoft.com/office/powerpoint/2010/main" val="3093143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048EC075-68AF-0085-E257-1E58E1607113}"/>
              </a:ext>
            </a:extLst>
          </p:cNvPr>
          <p:cNvPicPr>
            <a:picLocks noChangeAspect="1"/>
          </p:cNvPicPr>
          <p:nvPr/>
        </p:nvPicPr>
        <p:blipFill>
          <a:blip r:embed="rId2"/>
          <a:stretch>
            <a:fillRect/>
          </a:stretch>
        </p:blipFill>
        <p:spPr>
          <a:xfrm>
            <a:off x="178368" y="416560"/>
            <a:ext cx="12222674" cy="6035040"/>
          </a:xfrm>
          <a:prstGeom prst="rect">
            <a:avLst/>
          </a:prstGeom>
        </p:spPr>
      </p:pic>
    </p:spTree>
    <p:extLst>
      <p:ext uri="{BB962C8B-B14F-4D97-AF65-F5344CB8AC3E}">
        <p14:creationId xmlns:p14="http://schemas.microsoft.com/office/powerpoint/2010/main" val="2249134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526EDC0A-DF3E-147B-6FB0-C0F37AF2D376}"/>
              </a:ext>
            </a:extLst>
          </p:cNvPr>
          <p:cNvPicPr>
            <a:picLocks noChangeAspect="1"/>
          </p:cNvPicPr>
          <p:nvPr/>
        </p:nvPicPr>
        <p:blipFill>
          <a:blip r:embed="rId2"/>
          <a:stretch>
            <a:fillRect/>
          </a:stretch>
        </p:blipFill>
        <p:spPr>
          <a:xfrm>
            <a:off x="5980784" y="535550"/>
            <a:ext cx="6515100" cy="6322450"/>
          </a:xfrm>
          <a:prstGeom prst="rect">
            <a:avLst/>
          </a:prstGeom>
        </p:spPr>
      </p:pic>
      <p:pic>
        <p:nvPicPr>
          <p:cNvPr id="7" name="תמונה 6">
            <a:extLst>
              <a:ext uri="{FF2B5EF4-FFF2-40B4-BE49-F238E27FC236}">
                <a16:creationId xmlns:a16="http://schemas.microsoft.com/office/drawing/2014/main" id="{75D50E3D-F731-3244-D12D-3957165F461B}"/>
              </a:ext>
            </a:extLst>
          </p:cNvPr>
          <p:cNvPicPr>
            <a:picLocks noChangeAspect="1"/>
          </p:cNvPicPr>
          <p:nvPr/>
        </p:nvPicPr>
        <p:blipFill>
          <a:blip r:embed="rId3"/>
          <a:stretch>
            <a:fillRect/>
          </a:stretch>
        </p:blipFill>
        <p:spPr>
          <a:xfrm>
            <a:off x="0" y="637107"/>
            <a:ext cx="5980784" cy="3411856"/>
          </a:xfrm>
          <a:prstGeom prst="rect">
            <a:avLst/>
          </a:prstGeom>
        </p:spPr>
      </p:pic>
      <p:sp>
        <p:nvSpPr>
          <p:cNvPr id="8" name="תיבת טקסט 7">
            <a:extLst>
              <a:ext uri="{FF2B5EF4-FFF2-40B4-BE49-F238E27FC236}">
                <a16:creationId xmlns:a16="http://schemas.microsoft.com/office/drawing/2014/main" id="{8EF4D5B1-D03C-4003-6B3C-3AB3B8D0D454}"/>
              </a:ext>
            </a:extLst>
          </p:cNvPr>
          <p:cNvSpPr txBox="1"/>
          <p:nvPr/>
        </p:nvSpPr>
        <p:spPr>
          <a:xfrm>
            <a:off x="1141572" y="267775"/>
            <a:ext cx="3907857" cy="369332"/>
          </a:xfrm>
          <a:prstGeom prst="rect">
            <a:avLst/>
          </a:prstGeom>
          <a:noFill/>
        </p:spPr>
        <p:txBody>
          <a:bodyPr wrap="square" rtlCol="0">
            <a:spAutoFit/>
          </a:bodyPr>
          <a:lstStyle/>
          <a:p>
            <a:r>
              <a:rPr lang="en-GB" dirty="0"/>
              <a:t>Article experimental setup</a:t>
            </a:r>
            <a:endParaRPr lang="en-IL" dirty="0"/>
          </a:p>
        </p:txBody>
      </p:sp>
      <p:cxnSp>
        <p:nvCxnSpPr>
          <p:cNvPr id="10" name="מחבר ישר 9">
            <a:extLst>
              <a:ext uri="{FF2B5EF4-FFF2-40B4-BE49-F238E27FC236}">
                <a16:creationId xmlns:a16="http://schemas.microsoft.com/office/drawing/2014/main" id="{A6DA85F3-804D-1701-04C0-A6BB28930A5A}"/>
              </a:ext>
            </a:extLst>
          </p:cNvPr>
          <p:cNvCxnSpPr>
            <a:cxnSpLocks/>
          </p:cNvCxnSpPr>
          <p:nvPr/>
        </p:nvCxnSpPr>
        <p:spPr>
          <a:xfrm>
            <a:off x="1363889" y="2214934"/>
            <a:ext cx="973667" cy="29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מחבר ישר 10">
            <a:extLst>
              <a:ext uri="{FF2B5EF4-FFF2-40B4-BE49-F238E27FC236}">
                <a16:creationId xmlns:a16="http://schemas.microsoft.com/office/drawing/2014/main" id="{330995A3-1DDE-BFB9-48BC-F162CD7D7F50}"/>
              </a:ext>
            </a:extLst>
          </p:cNvPr>
          <p:cNvCxnSpPr>
            <a:cxnSpLocks/>
          </p:cNvCxnSpPr>
          <p:nvPr/>
        </p:nvCxnSpPr>
        <p:spPr>
          <a:xfrm>
            <a:off x="2409522" y="2244567"/>
            <a:ext cx="1447800" cy="77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C438DC1A-960B-90E9-B577-A291BAAE0741}"/>
              </a:ext>
            </a:extLst>
          </p:cNvPr>
          <p:cNvCxnSpPr>
            <a:cxnSpLocks/>
          </p:cNvCxnSpPr>
          <p:nvPr/>
        </p:nvCxnSpPr>
        <p:spPr>
          <a:xfrm>
            <a:off x="2367189" y="2252267"/>
            <a:ext cx="1551191" cy="28338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9CC9F1AF-294F-D428-72BC-630180B1ACA2}"/>
                  </a:ext>
                </a:extLst>
              </p:cNvPr>
              <p:cNvSpPr txBox="1"/>
              <p:nvPr/>
            </p:nvSpPr>
            <p:spPr>
              <a:xfrm>
                <a:off x="2828839" y="4950262"/>
                <a:ext cx="155119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𝜃</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25</m:t>
                          </m:r>
                        </m:e>
                        <m:sup>
                          <m:r>
                            <a:rPr lang="en-GB" b="0" i="1" smtClean="0">
                              <a:latin typeface="Cambria Math" panose="02040503050406030204" pitchFamily="18" charset="0"/>
                            </a:rPr>
                            <m:t>∘</m:t>
                          </m:r>
                        </m:sup>
                      </m:sSup>
                    </m:oMath>
                  </m:oMathPara>
                </a14:m>
                <a:endParaRPr lang="en-IL" dirty="0"/>
              </a:p>
            </p:txBody>
          </p:sp>
        </mc:Choice>
        <mc:Fallback xmlns="">
          <p:sp>
            <p:nvSpPr>
              <p:cNvPr id="13" name="תיבת טקסט 12">
                <a:extLst>
                  <a:ext uri="{FF2B5EF4-FFF2-40B4-BE49-F238E27FC236}">
                    <a16:creationId xmlns:a16="http://schemas.microsoft.com/office/drawing/2014/main" id="{9CC9F1AF-294F-D428-72BC-630180B1ACA2}"/>
                  </a:ext>
                </a:extLst>
              </p:cNvPr>
              <p:cNvSpPr txBox="1">
                <a:spLocks noRot="1" noChangeAspect="1" noMove="1" noResize="1" noEditPoints="1" noAdjustHandles="1" noChangeArrowheads="1" noChangeShapeType="1" noTextEdit="1"/>
              </p:cNvSpPr>
              <p:nvPr/>
            </p:nvSpPr>
            <p:spPr>
              <a:xfrm>
                <a:off x="2828839" y="4950262"/>
                <a:ext cx="1551191" cy="369332"/>
              </a:xfrm>
              <a:prstGeom prst="rect">
                <a:avLst/>
              </a:prstGeom>
              <a:blipFill>
                <a:blip r:embed="rId4"/>
                <a:stretch>
                  <a:fillRect/>
                </a:stretch>
              </a:blipFill>
            </p:spPr>
            <p:txBody>
              <a:bodyPr/>
              <a:lstStyle/>
              <a:p>
                <a:r>
                  <a:rPr lang="en-IL">
                    <a:noFill/>
                  </a:rPr>
                  <a:t> </a:t>
                </a:r>
              </a:p>
            </p:txBody>
          </p:sp>
        </mc:Fallback>
      </mc:AlternateContent>
      <p:cxnSp>
        <p:nvCxnSpPr>
          <p:cNvPr id="15" name="מחבר חץ ישר 14">
            <a:extLst>
              <a:ext uri="{FF2B5EF4-FFF2-40B4-BE49-F238E27FC236}">
                <a16:creationId xmlns:a16="http://schemas.microsoft.com/office/drawing/2014/main" id="{5F628B23-6D04-BBFA-7E29-E8704DE12BCA}"/>
              </a:ext>
            </a:extLst>
          </p:cNvPr>
          <p:cNvCxnSpPr>
            <a:stCxn id="13" idx="0"/>
          </p:cNvCxnSpPr>
          <p:nvPr/>
        </p:nvCxnSpPr>
        <p:spPr>
          <a:xfrm flipH="1" flipV="1">
            <a:off x="3003715" y="2259967"/>
            <a:ext cx="600720" cy="2690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9D8579F0-F18A-EAB6-C08A-D578F9F1A37E}"/>
                  </a:ext>
                </a:extLst>
              </p:cNvPr>
              <p:cNvSpPr txBox="1"/>
              <p:nvPr/>
            </p:nvSpPr>
            <p:spPr>
              <a:xfrm>
                <a:off x="7870739" y="637107"/>
                <a:ext cx="2644861" cy="369332"/>
              </a:xfrm>
              <a:prstGeom prst="rect">
                <a:avLst/>
              </a:prstGeom>
              <a:noFill/>
            </p:spPr>
            <p:txBody>
              <a:bodyPr wrap="square" rtlCol="0">
                <a:spAutoFit/>
              </a:bodyPr>
              <a:lstStyle/>
              <a:p>
                <a:r>
                  <a:rPr lang="en-GB" b="0" dirty="0"/>
                  <a:t>Nucleus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𝑟𝑒𝑐𝑜𝑖𝑙</m:t>
                        </m:r>
                      </m:sub>
                    </m:sSub>
                  </m:oMath>
                </a14:m>
                <a:r>
                  <a:rPr lang="en-GB" dirty="0"/>
                  <a:t> dist.</a:t>
                </a:r>
                <a:endParaRPr lang="en-IL" dirty="0"/>
              </a:p>
            </p:txBody>
          </p:sp>
        </mc:Choice>
        <mc:Fallback xmlns="">
          <p:sp>
            <p:nvSpPr>
              <p:cNvPr id="16" name="תיבת טקסט 15">
                <a:extLst>
                  <a:ext uri="{FF2B5EF4-FFF2-40B4-BE49-F238E27FC236}">
                    <a16:creationId xmlns:a16="http://schemas.microsoft.com/office/drawing/2014/main" id="{9D8579F0-F18A-EAB6-C08A-D578F9F1A37E}"/>
                  </a:ext>
                </a:extLst>
              </p:cNvPr>
              <p:cNvSpPr txBox="1">
                <a:spLocks noRot="1" noChangeAspect="1" noMove="1" noResize="1" noEditPoints="1" noAdjustHandles="1" noChangeArrowheads="1" noChangeShapeType="1" noTextEdit="1"/>
              </p:cNvSpPr>
              <p:nvPr/>
            </p:nvSpPr>
            <p:spPr>
              <a:xfrm>
                <a:off x="7870739" y="637107"/>
                <a:ext cx="2644861" cy="369332"/>
              </a:xfrm>
              <a:prstGeom prst="rect">
                <a:avLst/>
              </a:prstGeom>
              <a:blipFill>
                <a:blip r:embed="rId5"/>
                <a:stretch>
                  <a:fillRect l="-1843" t="-10000" b="-26667"/>
                </a:stretch>
              </a:blipFill>
            </p:spPr>
            <p:txBody>
              <a:bodyPr/>
              <a:lstStyle/>
              <a:p>
                <a:r>
                  <a:rPr lang="en-IL">
                    <a:noFill/>
                  </a:rPr>
                  <a:t> </a:t>
                </a:r>
              </a:p>
            </p:txBody>
          </p:sp>
        </mc:Fallback>
      </mc:AlternateContent>
    </p:spTree>
    <p:extLst>
      <p:ext uri="{BB962C8B-B14F-4D97-AF65-F5344CB8AC3E}">
        <p14:creationId xmlns:p14="http://schemas.microsoft.com/office/powerpoint/2010/main" val="1855546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615DFA2A-4678-3CE9-3BA1-27933F63A863}"/>
              </a:ext>
            </a:extLst>
          </p:cNvPr>
          <p:cNvPicPr>
            <a:picLocks noChangeAspect="1"/>
          </p:cNvPicPr>
          <p:nvPr/>
        </p:nvPicPr>
        <p:blipFill>
          <a:blip r:embed="rId2"/>
          <a:stretch>
            <a:fillRect/>
          </a:stretch>
        </p:blipFill>
        <p:spPr>
          <a:xfrm>
            <a:off x="656972" y="87221"/>
            <a:ext cx="4540483" cy="1854295"/>
          </a:xfrm>
          <a:prstGeom prst="rect">
            <a:avLst/>
          </a:prstGeom>
        </p:spPr>
      </p:pic>
      <p:pic>
        <p:nvPicPr>
          <p:cNvPr id="6" name="תמונה 5">
            <a:extLst>
              <a:ext uri="{FF2B5EF4-FFF2-40B4-BE49-F238E27FC236}">
                <a16:creationId xmlns:a16="http://schemas.microsoft.com/office/drawing/2014/main" id="{446CD59D-C5F4-30F1-D963-E6DABEB4FE33}"/>
              </a:ext>
            </a:extLst>
          </p:cNvPr>
          <p:cNvPicPr>
            <a:picLocks noChangeAspect="1"/>
          </p:cNvPicPr>
          <p:nvPr/>
        </p:nvPicPr>
        <p:blipFill>
          <a:blip r:embed="rId3"/>
          <a:stretch>
            <a:fillRect/>
          </a:stretch>
        </p:blipFill>
        <p:spPr>
          <a:xfrm>
            <a:off x="5802082" y="87221"/>
            <a:ext cx="6232223" cy="3178356"/>
          </a:xfrm>
          <a:prstGeom prst="rect">
            <a:avLst/>
          </a:prstGeom>
        </p:spPr>
      </p:pic>
      <p:pic>
        <p:nvPicPr>
          <p:cNvPr id="8" name="תמונה 7">
            <a:extLst>
              <a:ext uri="{FF2B5EF4-FFF2-40B4-BE49-F238E27FC236}">
                <a16:creationId xmlns:a16="http://schemas.microsoft.com/office/drawing/2014/main" id="{D5404672-F652-9BF6-F1A6-14E16219602B}"/>
              </a:ext>
            </a:extLst>
          </p:cNvPr>
          <p:cNvPicPr>
            <a:picLocks noChangeAspect="1"/>
          </p:cNvPicPr>
          <p:nvPr/>
        </p:nvPicPr>
        <p:blipFill rotWithShape="1">
          <a:blip r:embed="rId4"/>
          <a:srcRect l="17198" t="24652" r="29564" b="14389"/>
          <a:stretch/>
        </p:blipFill>
        <p:spPr>
          <a:xfrm>
            <a:off x="204788" y="2602034"/>
            <a:ext cx="4760378" cy="3849150"/>
          </a:xfrm>
          <a:prstGeom prst="rect">
            <a:avLst/>
          </a:prstGeom>
        </p:spPr>
      </p:pic>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1FD10659-796B-4C6C-A494-EA926ADD3BE6}"/>
                  </a:ext>
                </a:extLst>
              </p:cNvPr>
              <p:cNvSpPr txBox="1"/>
              <p:nvPr/>
            </p:nvSpPr>
            <p:spPr>
              <a:xfrm>
                <a:off x="1282700" y="87221"/>
                <a:ext cx="20955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0</m:t>
                          </m:r>
                        </m:e>
                        <m:sup>
                          <m:r>
                            <a:rPr lang="en-GB" b="0" i="1" smtClean="0">
                              <a:latin typeface="Cambria Math" panose="02040503050406030204" pitchFamily="18" charset="0"/>
                            </a:rPr>
                            <m:t>∘</m:t>
                          </m:r>
                        </m:sup>
                      </m:sSup>
                      <m:r>
                        <a:rPr lang="en-GB" b="0" i="1" smtClean="0">
                          <a:latin typeface="Cambria Math" panose="02040503050406030204" pitchFamily="18" charset="0"/>
                        </a:rPr>
                        <m:t> </m:t>
                      </m:r>
                      <m:r>
                        <a:rPr lang="en-GB" b="0" i="1" smtClean="0">
                          <a:latin typeface="Cambria Math" panose="02040503050406030204" pitchFamily="18" charset="0"/>
                        </a:rPr>
                        <m:t>𝑠𝑐𝑎𝑡𝑡𝑒𝑟</m:t>
                      </m:r>
                    </m:oMath>
                  </m:oMathPara>
                </a14:m>
                <a:endParaRPr lang="en-IL" dirty="0"/>
              </a:p>
            </p:txBody>
          </p:sp>
        </mc:Choice>
        <mc:Fallback xmlns="">
          <p:sp>
            <p:nvSpPr>
              <p:cNvPr id="12" name="תיבת טקסט 11">
                <a:extLst>
                  <a:ext uri="{FF2B5EF4-FFF2-40B4-BE49-F238E27FC236}">
                    <a16:creationId xmlns:a16="http://schemas.microsoft.com/office/drawing/2014/main" id="{1FD10659-796B-4C6C-A494-EA926ADD3BE6}"/>
                  </a:ext>
                </a:extLst>
              </p:cNvPr>
              <p:cNvSpPr txBox="1">
                <a:spLocks noRot="1" noChangeAspect="1" noMove="1" noResize="1" noEditPoints="1" noAdjustHandles="1" noChangeArrowheads="1" noChangeShapeType="1" noTextEdit="1"/>
              </p:cNvSpPr>
              <p:nvPr/>
            </p:nvSpPr>
            <p:spPr>
              <a:xfrm>
                <a:off x="1282700" y="87221"/>
                <a:ext cx="2095500" cy="369332"/>
              </a:xfrm>
              <a:prstGeom prst="rect">
                <a:avLst/>
              </a:prstGeom>
              <a:blipFill>
                <a:blip r:embed="rId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C9EB9E89-0C3B-B6B3-D673-EF072906A40E}"/>
                  </a:ext>
                </a:extLst>
              </p:cNvPr>
              <p:cNvSpPr txBox="1"/>
              <p:nvPr/>
            </p:nvSpPr>
            <p:spPr>
              <a:xfrm>
                <a:off x="656972" y="2896245"/>
                <a:ext cx="20955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90</m:t>
                          </m:r>
                        </m:e>
                        <m:sup>
                          <m:r>
                            <a:rPr lang="en-GB" b="0" i="1" smtClean="0">
                              <a:latin typeface="Cambria Math" panose="02040503050406030204" pitchFamily="18" charset="0"/>
                            </a:rPr>
                            <m:t>∘</m:t>
                          </m:r>
                        </m:sup>
                      </m:sSup>
                      <m:r>
                        <a:rPr lang="en-GB" b="0" i="1" smtClean="0">
                          <a:latin typeface="Cambria Math" panose="02040503050406030204" pitchFamily="18" charset="0"/>
                        </a:rPr>
                        <m:t> </m:t>
                      </m:r>
                      <m:r>
                        <a:rPr lang="en-GB" b="0" i="1" smtClean="0">
                          <a:latin typeface="Cambria Math" panose="02040503050406030204" pitchFamily="18" charset="0"/>
                        </a:rPr>
                        <m:t>𝑠𝑐𝑎𝑡𝑡𝑒𝑟</m:t>
                      </m:r>
                    </m:oMath>
                  </m:oMathPara>
                </a14:m>
                <a:endParaRPr lang="en-IL" dirty="0"/>
              </a:p>
            </p:txBody>
          </p:sp>
        </mc:Choice>
        <mc:Fallback xmlns="">
          <p:sp>
            <p:nvSpPr>
              <p:cNvPr id="13" name="תיבת טקסט 12">
                <a:extLst>
                  <a:ext uri="{FF2B5EF4-FFF2-40B4-BE49-F238E27FC236}">
                    <a16:creationId xmlns:a16="http://schemas.microsoft.com/office/drawing/2014/main" id="{C9EB9E89-0C3B-B6B3-D673-EF072906A40E}"/>
                  </a:ext>
                </a:extLst>
              </p:cNvPr>
              <p:cNvSpPr txBox="1">
                <a:spLocks noRot="1" noChangeAspect="1" noMove="1" noResize="1" noEditPoints="1" noAdjustHandles="1" noChangeArrowheads="1" noChangeShapeType="1" noTextEdit="1"/>
              </p:cNvSpPr>
              <p:nvPr/>
            </p:nvSpPr>
            <p:spPr>
              <a:xfrm>
                <a:off x="656972" y="2896245"/>
                <a:ext cx="2095500" cy="369332"/>
              </a:xfrm>
              <a:prstGeom prst="rect">
                <a:avLst/>
              </a:prstGeom>
              <a:blipFill>
                <a:blip r:embed="rId6"/>
                <a:stretch>
                  <a:fillRect/>
                </a:stretch>
              </a:blipFill>
            </p:spPr>
            <p:txBody>
              <a:bodyPr/>
              <a:lstStyle/>
              <a:p>
                <a:r>
                  <a:rPr lang="en-IL">
                    <a:noFill/>
                  </a:rPr>
                  <a:t> </a:t>
                </a:r>
              </a:p>
            </p:txBody>
          </p:sp>
        </mc:Fallback>
      </mc:AlternateContent>
      <p:pic>
        <p:nvPicPr>
          <p:cNvPr id="15" name="תמונה 14">
            <a:extLst>
              <a:ext uri="{FF2B5EF4-FFF2-40B4-BE49-F238E27FC236}">
                <a16:creationId xmlns:a16="http://schemas.microsoft.com/office/drawing/2014/main" id="{82B81560-7335-D4FB-D8A3-86C0D2D642D8}"/>
              </a:ext>
            </a:extLst>
          </p:cNvPr>
          <p:cNvPicPr>
            <a:picLocks noChangeAspect="1"/>
          </p:cNvPicPr>
          <p:nvPr/>
        </p:nvPicPr>
        <p:blipFill>
          <a:blip r:embed="rId7"/>
          <a:stretch>
            <a:fillRect/>
          </a:stretch>
        </p:blipFill>
        <p:spPr>
          <a:xfrm>
            <a:off x="5575835" y="3645019"/>
            <a:ext cx="6117145" cy="3031608"/>
          </a:xfrm>
          <a:prstGeom prst="rect">
            <a:avLst/>
          </a:prstGeom>
        </p:spPr>
      </p:pic>
    </p:spTree>
    <p:extLst>
      <p:ext uri="{BB962C8B-B14F-4D97-AF65-F5344CB8AC3E}">
        <p14:creationId xmlns:p14="http://schemas.microsoft.com/office/powerpoint/2010/main" val="2069598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D7114108-FD3C-3632-3130-61BC4696E456}"/>
              </a:ext>
            </a:extLst>
          </p:cNvPr>
          <p:cNvPicPr>
            <a:picLocks noChangeAspect="1"/>
          </p:cNvPicPr>
          <p:nvPr/>
        </p:nvPicPr>
        <p:blipFill rotWithShape="1">
          <a:blip r:embed="rId2"/>
          <a:srcRect l="32710" t="16560"/>
          <a:stretch/>
        </p:blipFill>
        <p:spPr>
          <a:xfrm>
            <a:off x="707572" y="653873"/>
            <a:ext cx="4474028" cy="5184772"/>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A63F77D5-F58F-8444-CFD2-A9EBDF6715BF}"/>
                  </a:ext>
                </a:extLst>
              </p:cNvPr>
              <p:cNvSpPr txBox="1"/>
              <p:nvPr/>
            </p:nvSpPr>
            <p:spPr>
              <a:xfrm>
                <a:off x="1518557" y="392020"/>
                <a:ext cx="3352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25</m:t>
                          </m:r>
                        </m:e>
                        <m:sup>
                          <m:r>
                            <a:rPr lang="en-GB" b="0" i="1" smtClean="0">
                              <a:latin typeface="Cambria Math" panose="02040503050406030204" pitchFamily="18" charset="0"/>
                            </a:rPr>
                            <m:t>∘</m:t>
                          </m:r>
                        </m:sup>
                      </m:sSup>
                      <m:r>
                        <a:rPr lang="en-GB" b="0" i="1" smtClean="0">
                          <a:latin typeface="Cambria Math" panose="02040503050406030204" pitchFamily="18" charset="0"/>
                        </a:rPr>
                        <m:t> </m:t>
                      </m:r>
                      <m:r>
                        <a:rPr lang="en-GB" b="0" i="1" smtClean="0">
                          <a:latin typeface="Cambria Math" panose="02040503050406030204" pitchFamily="18" charset="0"/>
                        </a:rPr>
                        <m:t>𝑠𝑐𝑎𝑡𝑡𝑒𝑟</m:t>
                      </m:r>
                    </m:oMath>
                  </m:oMathPara>
                </a14:m>
                <a:endParaRPr lang="en-IL" dirty="0"/>
              </a:p>
            </p:txBody>
          </p:sp>
        </mc:Choice>
        <mc:Fallback xmlns="">
          <p:sp>
            <p:nvSpPr>
              <p:cNvPr id="4" name="תיבת טקסט 3">
                <a:extLst>
                  <a:ext uri="{FF2B5EF4-FFF2-40B4-BE49-F238E27FC236}">
                    <a16:creationId xmlns:a16="http://schemas.microsoft.com/office/drawing/2014/main" id="{A63F77D5-F58F-8444-CFD2-A9EBDF6715BF}"/>
                  </a:ext>
                </a:extLst>
              </p:cNvPr>
              <p:cNvSpPr txBox="1">
                <a:spLocks noRot="1" noChangeAspect="1" noMove="1" noResize="1" noEditPoints="1" noAdjustHandles="1" noChangeArrowheads="1" noChangeShapeType="1" noTextEdit="1"/>
              </p:cNvSpPr>
              <p:nvPr/>
            </p:nvSpPr>
            <p:spPr>
              <a:xfrm>
                <a:off x="1518557" y="392020"/>
                <a:ext cx="3352800"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8F82CDCC-E4CA-004E-906E-1E86EC336E0A}"/>
                  </a:ext>
                </a:extLst>
              </p:cNvPr>
              <p:cNvSpPr txBox="1"/>
              <p:nvPr/>
            </p:nvSpPr>
            <p:spPr>
              <a:xfrm rot="18082402">
                <a:off x="1783263" y="3453688"/>
                <a:ext cx="13208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𝜃</m:t>
                      </m:r>
                    </m:oMath>
                  </m:oMathPara>
                </a14:m>
                <a:endParaRPr lang="en-IL" sz="3200" dirty="0"/>
              </a:p>
            </p:txBody>
          </p:sp>
        </mc:Choice>
        <mc:Fallback xmlns="">
          <p:sp>
            <p:nvSpPr>
              <p:cNvPr id="8" name="תיבת טקסט 7">
                <a:extLst>
                  <a:ext uri="{FF2B5EF4-FFF2-40B4-BE49-F238E27FC236}">
                    <a16:creationId xmlns:a16="http://schemas.microsoft.com/office/drawing/2014/main" id="{8F82CDCC-E4CA-004E-906E-1E86EC336E0A}"/>
                  </a:ext>
                </a:extLst>
              </p:cNvPr>
              <p:cNvSpPr txBox="1">
                <a:spLocks noRot="1" noChangeAspect="1" noMove="1" noResize="1" noEditPoints="1" noAdjustHandles="1" noChangeArrowheads="1" noChangeShapeType="1" noTextEdit="1"/>
              </p:cNvSpPr>
              <p:nvPr/>
            </p:nvSpPr>
            <p:spPr>
              <a:xfrm rot="18082402">
                <a:off x="1783263" y="3453688"/>
                <a:ext cx="1320800" cy="584775"/>
              </a:xfrm>
              <a:prstGeom prst="rect">
                <a:avLst/>
              </a:prstGeom>
              <a:blipFill>
                <a:blip r:embed="rId4"/>
                <a:stretch>
                  <a:fillRect/>
                </a:stretch>
              </a:blipFill>
            </p:spPr>
            <p:txBody>
              <a:bodyPr/>
              <a:lstStyle/>
              <a:p>
                <a:r>
                  <a:rPr lang="en-IL">
                    <a:noFill/>
                  </a:rPr>
                  <a:t> </a:t>
                </a:r>
              </a:p>
            </p:txBody>
          </p:sp>
        </mc:Fallback>
      </mc:AlternateContent>
      <p:pic>
        <p:nvPicPr>
          <p:cNvPr id="10" name="תמונה 9">
            <a:extLst>
              <a:ext uri="{FF2B5EF4-FFF2-40B4-BE49-F238E27FC236}">
                <a16:creationId xmlns:a16="http://schemas.microsoft.com/office/drawing/2014/main" id="{B6352DC4-F1B4-4492-C697-4A13E75EF855}"/>
              </a:ext>
            </a:extLst>
          </p:cNvPr>
          <p:cNvPicPr>
            <a:picLocks noChangeAspect="1"/>
          </p:cNvPicPr>
          <p:nvPr/>
        </p:nvPicPr>
        <p:blipFill>
          <a:blip r:embed="rId5"/>
          <a:stretch>
            <a:fillRect/>
          </a:stretch>
        </p:blipFill>
        <p:spPr>
          <a:xfrm>
            <a:off x="5078613" y="1687420"/>
            <a:ext cx="7031518" cy="3553184"/>
          </a:xfrm>
          <a:prstGeom prst="rect">
            <a:avLst/>
          </a:prstGeom>
        </p:spPr>
      </p:pic>
    </p:spTree>
    <p:extLst>
      <p:ext uri="{BB962C8B-B14F-4D97-AF65-F5344CB8AC3E}">
        <p14:creationId xmlns:p14="http://schemas.microsoft.com/office/powerpoint/2010/main" val="1603107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6BDE6644-D60A-1C72-9CFD-332A385545AE}"/>
              </a:ext>
            </a:extLst>
          </p:cNvPr>
          <p:cNvPicPr>
            <a:picLocks noChangeAspect="1"/>
          </p:cNvPicPr>
          <p:nvPr/>
        </p:nvPicPr>
        <p:blipFill>
          <a:blip r:embed="rId2"/>
          <a:stretch>
            <a:fillRect/>
          </a:stretch>
        </p:blipFill>
        <p:spPr>
          <a:xfrm>
            <a:off x="1229258" y="815840"/>
            <a:ext cx="10141471" cy="5226319"/>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8AB0AB9B-66C4-830C-3034-3C6BEC3A50BB}"/>
                  </a:ext>
                </a:extLst>
              </p:cNvPr>
              <p:cNvSpPr txBox="1"/>
              <p:nvPr/>
            </p:nvSpPr>
            <p:spPr>
              <a:xfrm>
                <a:off x="508000" y="91440"/>
                <a:ext cx="12091988" cy="646331"/>
              </a:xfrm>
              <a:prstGeom prst="rect">
                <a:avLst/>
              </a:prstGeom>
              <a:noFill/>
            </p:spPr>
            <p:txBody>
              <a:bodyPr wrap="square" rtlCol="0">
                <a:spAutoFit/>
              </a:bodyPr>
              <a:lstStyle/>
              <a:p>
                <a:r>
                  <a:rPr lang="en-GB" dirty="0"/>
                  <a:t>Liquid scintillator placed at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25</m:t>
                        </m:r>
                      </m:e>
                      <m:sup>
                        <m:r>
                          <a:rPr lang="en-GB" b="0" i="1" smtClean="0">
                            <a:latin typeface="Cambria Math" panose="02040503050406030204" pitchFamily="18" charset="0"/>
                          </a:rPr>
                          <m:t>∘</m:t>
                        </m:r>
                      </m:sup>
                    </m:sSup>
                  </m:oMath>
                </a14:m>
                <a:r>
                  <a:rPr lang="en-GB" dirty="0"/>
                  <a:t> angle relative to LAr cell,</a:t>
                </a:r>
              </a:p>
              <a:p>
                <a:r>
                  <a:rPr lang="en-GB" dirty="0"/>
                  <a:t>Showing the neutron scattering angle distribution within the active volume of the cell without external scatters</a:t>
                </a:r>
                <a:endParaRPr lang="en-IL" dirty="0"/>
              </a:p>
            </p:txBody>
          </p:sp>
        </mc:Choice>
        <mc:Fallback xmlns="">
          <p:sp>
            <p:nvSpPr>
              <p:cNvPr id="4" name="תיבת טקסט 3">
                <a:extLst>
                  <a:ext uri="{FF2B5EF4-FFF2-40B4-BE49-F238E27FC236}">
                    <a16:creationId xmlns:a16="http://schemas.microsoft.com/office/drawing/2014/main" id="{8AB0AB9B-66C4-830C-3034-3C6BEC3A50BB}"/>
                  </a:ext>
                </a:extLst>
              </p:cNvPr>
              <p:cNvSpPr txBox="1">
                <a:spLocks noRot="1" noChangeAspect="1" noMove="1" noResize="1" noEditPoints="1" noAdjustHandles="1" noChangeArrowheads="1" noChangeShapeType="1" noTextEdit="1"/>
              </p:cNvSpPr>
              <p:nvPr/>
            </p:nvSpPr>
            <p:spPr>
              <a:xfrm>
                <a:off x="508000" y="91440"/>
                <a:ext cx="12091988" cy="646331"/>
              </a:xfrm>
              <a:prstGeom prst="rect">
                <a:avLst/>
              </a:prstGeom>
              <a:blipFill>
                <a:blip r:embed="rId3"/>
                <a:stretch>
                  <a:fillRect l="-403" t="-4717" b="-14151"/>
                </a:stretch>
              </a:blipFill>
            </p:spPr>
            <p:txBody>
              <a:bodyPr/>
              <a:lstStyle/>
              <a:p>
                <a:r>
                  <a:rPr lang="en-IL">
                    <a:noFill/>
                  </a:rPr>
                  <a:t> </a:t>
                </a:r>
              </a:p>
            </p:txBody>
          </p:sp>
        </mc:Fallback>
      </mc:AlternateContent>
    </p:spTree>
    <p:extLst>
      <p:ext uri="{BB962C8B-B14F-4D97-AF65-F5344CB8AC3E}">
        <p14:creationId xmlns:p14="http://schemas.microsoft.com/office/powerpoint/2010/main" val="68384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389701F3-73EA-364C-972A-C6E7D4BB5FC6}"/>
              </a:ext>
            </a:extLst>
          </p:cNvPr>
          <p:cNvPicPr>
            <a:picLocks noChangeAspect="1"/>
          </p:cNvPicPr>
          <p:nvPr/>
        </p:nvPicPr>
        <p:blipFill>
          <a:blip r:embed="rId2"/>
          <a:stretch>
            <a:fillRect/>
          </a:stretch>
        </p:blipFill>
        <p:spPr>
          <a:xfrm>
            <a:off x="12424" y="186644"/>
            <a:ext cx="12587564" cy="6478316"/>
          </a:xfrm>
          <a:prstGeom prst="rect">
            <a:avLst/>
          </a:prstGeom>
        </p:spPr>
      </p:pic>
      <p:pic>
        <p:nvPicPr>
          <p:cNvPr id="6" name="תמונה 5">
            <a:extLst>
              <a:ext uri="{FF2B5EF4-FFF2-40B4-BE49-F238E27FC236}">
                <a16:creationId xmlns:a16="http://schemas.microsoft.com/office/drawing/2014/main" id="{4FF39B43-CE88-C09E-4062-9C460A1F1A98}"/>
              </a:ext>
            </a:extLst>
          </p:cNvPr>
          <p:cNvPicPr>
            <a:picLocks noChangeAspect="1"/>
          </p:cNvPicPr>
          <p:nvPr/>
        </p:nvPicPr>
        <p:blipFill>
          <a:blip r:embed="rId3">
            <a:alphaModFix amt="30000"/>
          </a:blip>
          <a:stretch>
            <a:fillRect/>
          </a:stretch>
        </p:blipFill>
        <p:spPr>
          <a:xfrm>
            <a:off x="147146" y="0"/>
            <a:ext cx="11035862" cy="6664960"/>
          </a:xfrm>
          <a:prstGeom prst="rect">
            <a:avLst/>
          </a:prstGeom>
        </p:spPr>
      </p:pic>
      <p:sp>
        <p:nvSpPr>
          <p:cNvPr id="7" name="תיבת טקסט 6">
            <a:extLst>
              <a:ext uri="{FF2B5EF4-FFF2-40B4-BE49-F238E27FC236}">
                <a16:creationId xmlns:a16="http://schemas.microsoft.com/office/drawing/2014/main" id="{B1F39E6E-35EA-7C5F-AB2B-4EB8984B5AF7}"/>
              </a:ext>
            </a:extLst>
          </p:cNvPr>
          <p:cNvSpPr txBox="1"/>
          <p:nvPr/>
        </p:nvSpPr>
        <p:spPr>
          <a:xfrm>
            <a:off x="231228" y="111760"/>
            <a:ext cx="4665892" cy="1477328"/>
          </a:xfrm>
          <a:prstGeom prst="rect">
            <a:avLst/>
          </a:prstGeom>
          <a:noFill/>
        </p:spPr>
        <p:txBody>
          <a:bodyPr wrap="square" rtlCol="0">
            <a:spAutoFit/>
          </a:bodyPr>
          <a:lstStyle/>
          <a:p>
            <a:r>
              <a:rPr lang="en-GB" dirty="0"/>
              <a:t>Comparison of my simplified simulator time of flight distribution for different event types vs </a:t>
            </a:r>
            <a:r>
              <a:rPr lang="en-GB" dirty="0" err="1"/>
              <a:t>Creus</a:t>
            </a:r>
            <a:r>
              <a:rPr lang="en-GB" dirty="0"/>
              <a:t> et al. , </a:t>
            </a:r>
            <a:r>
              <a:rPr lang="en-GB" b="0" i="1" dirty="0">
                <a:effectLst/>
                <a:latin typeface="-apple-system"/>
              </a:rPr>
              <a:t>JINST</a:t>
            </a:r>
            <a:r>
              <a:rPr lang="en-GB" b="0" i="0" dirty="0">
                <a:effectLst/>
                <a:latin typeface="-apple-system"/>
              </a:rPr>
              <a:t> 10 (2015)</a:t>
            </a:r>
            <a:r>
              <a:rPr lang="en-GB" dirty="0"/>
              <a:t> </a:t>
            </a:r>
          </a:p>
          <a:p>
            <a:r>
              <a:rPr lang="en-GB" dirty="0"/>
              <a:t>General trend is the same.</a:t>
            </a:r>
            <a:endParaRPr lang="en-IL" dirty="0"/>
          </a:p>
          <a:p>
            <a:r>
              <a:rPr lang="en-GB" dirty="0"/>
              <a:t> </a:t>
            </a:r>
            <a:endParaRPr lang="en-IL" dirty="0"/>
          </a:p>
        </p:txBody>
      </p:sp>
    </p:spTree>
    <p:extLst>
      <p:ext uri="{BB962C8B-B14F-4D97-AF65-F5344CB8AC3E}">
        <p14:creationId xmlns:p14="http://schemas.microsoft.com/office/powerpoint/2010/main" val="3928284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0E19DC0-F742-2F50-CA7A-7B6BDA7747C4}"/>
              </a:ext>
            </a:extLst>
          </p:cNvPr>
          <p:cNvPicPr>
            <a:picLocks noChangeAspect="1"/>
          </p:cNvPicPr>
          <p:nvPr/>
        </p:nvPicPr>
        <p:blipFill>
          <a:blip r:embed="rId2"/>
          <a:stretch>
            <a:fillRect/>
          </a:stretch>
        </p:blipFill>
        <p:spPr>
          <a:xfrm>
            <a:off x="150131" y="377707"/>
            <a:ext cx="12299725" cy="6400799"/>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C95CA01F-259C-9043-046B-A8371B8AC8F0}"/>
                  </a:ext>
                </a:extLst>
              </p:cNvPr>
              <p:cNvSpPr txBox="1"/>
              <p:nvPr/>
            </p:nvSpPr>
            <p:spPr>
              <a:xfrm>
                <a:off x="640080" y="8375"/>
                <a:ext cx="5181600" cy="369332"/>
              </a:xfrm>
              <a:prstGeom prst="rect">
                <a:avLst/>
              </a:prstGeom>
              <a:noFill/>
            </p:spPr>
            <p:txBody>
              <a:bodyPr wrap="square" rtlCol="0">
                <a:spAutoFit/>
              </a:bodyPr>
              <a:lstStyle/>
              <a:p>
                <a:r>
                  <a:rPr lang="en-GB" dirty="0"/>
                  <a:t>After time of flight cut -   </a:t>
                </a:r>
                <a14:m>
                  <m:oMath xmlns:m="http://schemas.openxmlformats.org/officeDocument/2006/math">
                    <m:r>
                      <a:rPr lang="en-GB" i="1" dirty="0" smtClean="0">
                        <a:latin typeface="Cambria Math" panose="02040503050406030204" pitchFamily="18" charset="0"/>
                      </a:rPr>
                      <m:t>42</m:t>
                    </m:r>
                    <m:r>
                      <a:rPr lang="en-GB" b="0" i="1" dirty="0" smtClean="0">
                        <a:latin typeface="Cambria Math" panose="02040503050406030204" pitchFamily="18" charset="0"/>
                      </a:rPr>
                      <m:t> </m:t>
                    </m:r>
                    <m:d>
                      <m:dPr>
                        <m:begChr m:val="["/>
                        <m:endChr m:val="]"/>
                        <m:ctrlPr>
                          <a:rPr lang="en-GB" b="0" i="1" dirty="0" smtClean="0">
                            <a:latin typeface="Cambria Math" panose="02040503050406030204" pitchFamily="18" charset="0"/>
                          </a:rPr>
                        </m:ctrlPr>
                      </m:dPr>
                      <m:e>
                        <m:r>
                          <a:rPr lang="en-GB" i="1" dirty="0" smtClean="0">
                            <a:latin typeface="Cambria Math" panose="02040503050406030204" pitchFamily="18" charset="0"/>
                          </a:rPr>
                          <m:t>𝑛𝑠</m:t>
                        </m:r>
                      </m:e>
                    </m:d>
                    <m:r>
                      <a:rPr lang="en-GB" i="1" dirty="0" smtClean="0">
                        <a:latin typeface="Cambria Math" panose="02040503050406030204" pitchFamily="18" charset="0"/>
                      </a:rPr>
                      <m:t>&lt;</m:t>
                    </m:r>
                    <m:r>
                      <a:rPr lang="en-GB" i="1" dirty="0">
                        <a:latin typeface="Cambria Math" panose="02040503050406030204" pitchFamily="18" charset="0"/>
                      </a:rPr>
                      <m:t> </m:t>
                    </m:r>
                    <m:r>
                      <a:rPr lang="en-GB" i="1" dirty="0" smtClean="0">
                        <a:latin typeface="Cambria Math" panose="02040503050406030204" pitchFamily="18" charset="0"/>
                      </a:rPr>
                      <m:t>𝑡𝑖𝑚𝑒</m:t>
                    </m:r>
                    <m:r>
                      <a:rPr lang="en-GB" i="1" dirty="0">
                        <a:latin typeface="Cambria Math" panose="02040503050406030204" pitchFamily="18" charset="0"/>
                      </a:rPr>
                      <m:t> </m:t>
                    </m:r>
                    <m:r>
                      <a:rPr lang="en-GB" i="1" dirty="0" smtClean="0">
                        <a:latin typeface="Cambria Math" panose="02040503050406030204" pitchFamily="18" charset="0"/>
                      </a:rPr>
                      <m:t>&lt;</m:t>
                    </m:r>
                    <m:r>
                      <a:rPr lang="en-GB" i="1" dirty="0">
                        <a:latin typeface="Cambria Math" panose="02040503050406030204" pitchFamily="18" charset="0"/>
                      </a:rPr>
                      <m:t> </m:t>
                    </m:r>
                    <m:r>
                      <a:rPr lang="en-GB" i="1" dirty="0" smtClean="0">
                        <a:latin typeface="Cambria Math" panose="02040503050406030204" pitchFamily="18" charset="0"/>
                      </a:rPr>
                      <m:t>49</m:t>
                    </m:r>
                    <m:r>
                      <a:rPr lang="en-GB" b="0" i="1" dirty="0" smtClean="0">
                        <a:latin typeface="Cambria Math" panose="02040503050406030204" pitchFamily="18" charset="0"/>
                      </a:rPr>
                      <m:t> [</m:t>
                    </m:r>
                    <m:r>
                      <a:rPr lang="en-GB" i="1" dirty="0" smtClean="0">
                        <a:latin typeface="Cambria Math" panose="02040503050406030204" pitchFamily="18" charset="0"/>
                      </a:rPr>
                      <m:t>𝑛</m:t>
                    </m:r>
                    <m:r>
                      <a:rPr lang="en-GB" i="1" dirty="0">
                        <a:latin typeface="Cambria Math" panose="02040503050406030204" pitchFamily="18" charset="0"/>
                      </a:rPr>
                      <m:t>𝑠</m:t>
                    </m:r>
                    <m:r>
                      <a:rPr lang="en-GB" b="0" i="1" dirty="0" smtClean="0">
                        <a:latin typeface="Cambria Math" panose="02040503050406030204" pitchFamily="18" charset="0"/>
                      </a:rPr>
                      <m:t>]</m:t>
                    </m:r>
                  </m:oMath>
                </a14:m>
                <a:endParaRPr lang="en-IL" dirty="0"/>
              </a:p>
            </p:txBody>
          </p:sp>
        </mc:Choice>
        <mc:Fallback xmlns="">
          <p:sp>
            <p:nvSpPr>
              <p:cNvPr id="4" name="תיבת טקסט 3">
                <a:extLst>
                  <a:ext uri="{FF2B5EF4-FFF2-40B4-BE49-F238E27FC236}">
                    <a16:creationId xmlns:a16="http://schemas.microsoft.com/office/drawing/2014/main" id="{C95CA01F-259C-9043-046B-A8371B8AC8F0}"/>
                  </a:ext>
                </a:extLst>
              </p:cNvPr>
              <p:cNvSpPr txBox="1">
                <a:spLocks noRot="1" noChangeAspect="1" noMove="1" noResize="1" noEditPoints="1" noAdjustHandles="1" noChangeArrowheads="1" noChangeShapeType="1" noTextEdit="1"/>
              </p:cNvSpPr>
              <p:nvPr/>
            </p:nvSpPr>
            <p:spPr>
              <a:xfrm>
                <a:off x="640080" y="8375"/>
                <a:ext cx="5181600" cy="369332"/>
              </a:xfrm>
              <a:prstGeom prst="rect">
                <a:avLst/>
              </a:prstGeom>
              <a:blipFill>
                <a:blip r:embed="rId3"/>
                <a:stretch>
                  <a:fillRect l="-941" t="-8197" b="-24590"/>
                </a:stretch>
              </a:blipFill>
            </p:spPr>
            <p:txBody>
              <a:bodyPr/>
              <a:lstStyle/>
              <a:p>
                <a:r>
                  <a:rPr lang="en-IL">
                    <a:noFill/>
                  </a:rPr>
                  <a:t> </a:t>
                </a:r>
              </a:p>
            </p:txBody>
          </p:sp>
        </mc:Fallback>
      </mc:AlternateContent>
    </p:spTree>
    <p:extLst>
      <p:ext uri="{BB962C8B-B14F-4D97-AF65-F5344CB8AC3E}">
        <p14:creationId xmlns:p14="http://schemas.microsoft.com/office/powerpoint/2010/main" val="3249012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תרשים 4">
            <a:extLst>
              <a:ext uri="{FF2B5EF4-FFF2-40B4-BE49-F238E27FC236}">
                <a16:creationId xmlns:a16="http://schemas.microsoft.com/office/drawing/2014/main" id="{5107309E-C770-316D-4CAD-FCC580643598}"/>
              </a:ext>
            </a:extLst>
          </p:cNvPr>
          <p:cNvGraphicFramePr/>
          <p:nvPr>
            <p:extLst>
              <p:ext uri="{D42A27DB-BD31-4B8C-83A1-F6EECF244321}">
                <p14:modId xmlns:p14="http://schemas.microsoft.com/office/powerpoint/2010/main" val="1289173411"/>
              </p:ext>
            </p:extLst>
          </p:nvPr>
        </p:nvGraphicFramePr>
        <p:xfrm>
          <a:off x="1744398" y="527402"/>
          <a:ext cx="8399992" cy="55999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7309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8EEF50C3-DBA1-2ADC-1132-C909BA6DB36B}"/>
              </a:ext>
            </a:extLst>
          </p:cNvPr>
          <p:cNvPicPr>
            <a:picLocks noChangeAspect="1"/>
          </p:cNvPicPr>
          <p:nvPr/>
        </p:nvPicPr>
        <p:blipFill>
          <a:blip r:embed="rId2"/>
          <a:stretch>
            <a:fillRect/>
          </a:stretch>
        </p:blipFill>
        <p:spPr>
          <a:xfrm>
            <a:off x="29806" y="105878"/>
            <a:ext cx="12586108" cy="6622181"/>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B9DE9C41-36BB-4710-3B04-2B39E4AAC8AA}"/>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4" name="תיבת טקסט 3">
                <a:extLst>
                  <a:ext uri="{FF2B5EF4-FFF2-40B4-BE49-F238E27FC236}">
                    <a16:creationId xmlns:a16="http://schemas.microsoft.com/office/drawing/2014/main" id="{B9DE9C41-36BB-4710-3B04-2B39E4AAC8AA}"/>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7D3D0D30-5BA2-81B4-65B0-27FD9C51B0C5}"/>
                  </a:ext>
                </a:extLst>
              </p:cNvPr>
              <p:cNvSpPr txBox="1"/>
              <p:nvPr/>
            </p:nvSpPr>
            <p:spPr>
              <a:xfrm>
                <a:off x="3644170" y="2965910"/>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6" name="תיבת טקסט 5">
                <a:extLst>
                  <a:ext uri="{FF2B5EF4-FFF2-40B4-BE49-F238E27FC236}">
                    <a16:creationId xmlns:a16="http://schemas.microsoft.com/office/drawing/2014/main" id="{7D3D0D30-5BA2-81B4-65B0-27FD9C51B0C5}"/>
                  </a:ext>
                </a:extLst>
              </p:cNvPr>
              <p:cNvSpPr txBox="1">
                <a:spLocks noRot="1" noChangeAspect="1" noMove="1" noResize="1" noEditPoints="1" noAdjustHandles="1" noChangeArrowheads="1" noChangeShapeType="1" noTextEdit="1"/>
              </p:cNvSpPr>
              <p:nvPr/>
            </p:nvSpPr>
            <p:spPr>
              <a:xfrm>
                <a:off x="3644170" y="2965910"/>
                <a:ext cx="841951" cy="369332"/>
              </a:xfrm>
              <a:prstGeom prst="rect">
                <a:avLst/>
              </a:prstGeom>
              <a:blipFill>
                <a:blip r:embed="rId4"/>
                <a:stretch>
                  <a:fillRect b="-1667"/>
                </a:stretch>
              </a:blipFill>
            </p:spPr>
            <p:txBody>
              <a:bodyPr/>
              <a:lstStyle/>
              <a:p>
                <a:r>
                  <a:rPr lang="en-IL">
                    <a:noFill/>
                  </a:rPr>
                  <a:t> </a:t>
                </a:r>
              </a:p>
            </p:txBody>
          </p:sp>
        </mc:Fallback>
      </mc:AlternateContent>
    </p:spTree>
    <p:extLst>
      <p:ext uri="{BB962C8B-B14F-4D97-AF65-F5344CB8AC3E}">
        <p14:creationId xmlns:p14="http://schemas.microsoft.com/office/powerpoint/2010/main" val="1441760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B211A73-C707-E8F2-838E-EC7664B05D43}"/>
              </a:ext>
            </a:extLst>
          </p:cNvPr>
          <p:cNvPicPr>
            <a:picLocks noChangeAspect="1"/>
          </p:cNvPicPr>
          <p:nvPr/>
        </p:nvPicPr>
        <p:blipFill>
          <a:blip r:embed="rId2"/>
          <a:stretch>
            <a:fillRect/>
          </a:stretch>
        </p:blipFill>
        <p:spPr>
          <a:xfrm>
            <a:off x="81280" y="108472"/>
            <a:ext cx="12374880" cy="6674793"/>
          </a:xfrm>
          <a:prstGeom prst="rect">
            <a:avLst/>
          </a:prstGeom>
        </p:spPr>
      </p:pic>
      <p:cxnSp>
        <p:nvCxnSpPr>
          <p:cNvPr id="7" name="מחבר ישר 6">
            <a:extLst>
              <a:ext uri="{FF2B5EF4-FFF2-40B4-BE49-F238E27FC236}">
                <a16:creationId xmlns:a16="http://schemas.microsoft.com/office/drawing/2014/main" id="{D9F5750D-5170-D0EE-B848-62D454CD05EF}"/>
              </a:ext>
            </a:extLst>
          </p:cNvPr>
          <p:cNvCxnSpPr/>
          <p:nvPr/>
        </p:nvCxnSpPr>
        <p:spPr>
          <a:xfrm>
            <a:off x="1848051" y="885524"/>
            <a:ext cx="0" cy="52265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866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3C3C4C02-0260-E17E-E55C-1BB25AD2D5E3}"/>
              </a:ext>
            </a:extLst>
          </p:cNvPr>
          <p:cNvPicPr>
            <a:picLocks noChangeAspect="1"/>
          </p:cNvPicPr>
          <p:nvPr/>
        </p:nvPicPr>
        <p:blipFill>
          <a:blip r:embed="rId2"/>
          <a:stretch>
            <a:fillRect/>
          </a:stretch>
        </p:blipFill>
        <p:spPr>
          <a:xfrm>
            <a:off x="1" y="3145303"/>
            <a:ext cx="7223759" cy="3712697"/>
          </a:xfrm>
          <a:prstGeom prst="rect">
            <a:avLst/>
          </a:prstGeom>
        </p:spPr>
      </p:pic>
      <p:pic>
        <p:nvPicPr>
          <p:cNvPr id="14" name="תמונה 13">
            <a:extLst>
              <a:ext uri="{FF2B5EF4-FFF2-40B4-BE49-F238E27FC236}">
                <a16:creationId xmlns:a16="http://schemas.microsoft.com/office/drawing/2014/main" id="{AB5F7F87-51C8-9F29-570E-14F28DC6EBE9}"/>
              </a:ext>
            </a:extLst>
          </p:cNvPr>
          <p:cNvPicPr>
            <a:picLocks noChangeAspect="1"/>
          </p:cNvPicPr>
          <p:nvPr/>
        </p:nvPicPr>
        <p:blipFill>
          <a:blip r:embed="rId3"/>
          <a:stretch>
            <a:fillRect/>
          </a:stretch>
        </p:blipFill>
        <p:spPr>
          <a:xfrm>
            <a:off x="5877455" y="0"/>
            <a:ext cx="6722533" cy="3458724"/>
          </a:xfrm>
          <a:prstGeom prst="rect">
            <a:avLst/>
          </a:prstGeom>
        </p:spPr>
      </p:pic>
      <p:pic>
        <p:nvPicPr>
          <p:cNvPr id="16" name="תמונה 15">
            <a:extLst>
              <a:ext uri="{FF2B5EF4-FFF2-40B4-BE49-F238E27FC236}">
                <a16:creationId xmlns:a16="http://schemas.microsoft.com/office/drawing/2014/main" id="{C70EBDCE-79E5-0907-63AA-C1015A871BD1}"/>
              </a:ext>
            </a:extLst>
          </p:cNvPr>
          <p:cNvPicPr>
            <a:picLocks noChangeAspect="1"/>
          </p:cNvPicPr>
          <p:nvPr/>
        </p:nvPicPr>
        <p:blipFill>
          <a:blip r:embed="rId4"/>
          <a:stretch>
            <a:fillRect/>
          </a:stretch>
        </p:blipFill>
        <p:spPr>
          <a:xfrm>
            <a:off x="206263" y="162585"/>
            <a:ext cx="5564617" cy="2768900"/>
          </a:xfrm>
          <a:prstGeom prst="rect">
            <a:avLst/>
          </a:prstGeom>
        </p:spPr>
      </p:pic>
      <p:pic>
        <p:nvPicPr>
          <p:cNvPr id="18" name="תמונה 17">
            <a:extLst>
              <a:ext uri="{FF2B5EF4-FFF2-40B4-BE49-F238E27FC236}">
                <a16:creationId xmlns:a16="http://schemas.microsoft.com/office/drawing/2014/main" id="{C67F893C-BD01-A400-ABEA-D590E1FBE259}"/>
              </a:ext>
            </a:extLst>
          </p:cNvPr>
          <p:cNvPicPr>
            <a:picLocks noChangeAspect="1"/>
          </p:cNvPicPr>
          <p:nvPr/>
        </p:nvPicPr>
        <p:blipFill>
          <a:blip r:embed="rId5"/>
          <a:stretch>
            <a:fillRect/>
          </a:stretch>
        </p:blipFill>
        <p:spPr>
          <a:xfrm>
            <a:off x="7152640" y="3690285"/>
            <a:ext cx="5339202" cy="2713849"/>
          </a:xfrm>
          <a:prstGeom prst="rect">
            <a:avLst/>
          </a:prstGeom>
        </p:spPr>
      </p:pic>
    </p:spTree>
    <p:extLst>
      <p:ext uri="{BB962C8B-B14F-4D97-AF65-F5344CB8AC3E}">
        <p14:creationId xmlns:p14="http://schemas.microsoft.com/office/powerpoint/2010/main" val="1920539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תמונה 15">
            <a:extLst>
              <a:ext uri="{FF2B5EF4-FFF2-40B4-BE49-F238E27FC236}">
                <a16:creationId xmlns:a16="http://schemas.microsoft.com/office/drawing/2014/main" id="{495289A1-00F9-FD65-437B-5BBA225CD7A8}"/>
              </a:ext>
            </a:extLst>
          </p:cNvPr>
          <p:cNvPicPr>
            <a:picLocks noChangeAspect="1"/>
          </p:cNvPicPr>
          <p:nvPr/>
        </p:nvPicPr>
        <p:blipFill>
          <a:blip r:embed="rId2"/>
          <a:stretch>
            <a:fillRect/>
          </a:stretch>
        </p:blipFill>
        <p:spPr>
          <a:xfrm>
            <a:off x="27482" y="297220"/>
            <a:ext cx="12286438" cy="6398220"/>
          </a:xfrm>
          <a:prstGeom prst="rect">
            <a:avLst/>
          </a:prstGeom>
        </p:spPr>
      </p:pic>
      <p:sp>
        <p:nvSpPr>
          <p:cNvPr id="4" name="תיבת טקסט 3">
            <a:extLst>
              <a:ext uri="{FF2B5EF4-FFF2-40B4-BE49-F238E27FC236}">
                <a16:creationId xmlns:a16="http://schemas.microsoft.com/office/drawing/2014/main" id="{B064AB71-C57B-27EC-C679-7AC785A79B1B}"/>
              </a:ext>
            </a:extLst>
          </p:cNvPr>
          <p:cNvSpPr txBox="1"/>
          <p:nvPr/>
        </p:nvSpPr>
        <p:spPr>
          <a:xfrm>
            <a:off x="8275320" y="2976303"/>
            <a:ext cx="3180080" cy="369332"/>
          </a:xfrm>
          <a:prstGeom prst="rect">
            <a:avLst/>
          </a:prstGeom>
          <a:noFill/>
        </p:spPr>
        <p:txBody>
          <a:bodyPr wrap="square" rtlCol="0">
            <a:spAutoFit/>
          </a:bodyPr>
          <a:lstStyle/>
          <a:p>
            <a:r>
              <a:rPr lang="en-GB" dirty="0">
                <a:solidFill>
                  <a:srgbClr val="1205BB"/>
                </a:solidFill>
              </a:rPr>
              <a:t>Single elastic</a:t>
            </a:r>
            <a:endParaRPr lang="en-IL" dirty="0">
              <a:solidFill>
                <a:srgbClr val="1205BB"/>
              </a:solidFill>
            </a:endParaRPr>
          </a:p>
        </p:txBody>
      </p:sp>
      <p:sp>
        <p:nvSpPr>
          <p:cNvPr id="5" name="תיבת טקסט 4">
            <a:extLst>
              <a:ext uri="{FF2B5EF4-FFF2-40B4-BE49-F238E27FC236}">
                <a16:creationId xmlns:a16="http://schemas.microsoft.com/office/drawing/2014/main" id="{B5B10C24-CDB2-FCE1-AAE7-3FE1AF450744}"/>
              </a:ext>
            </a:extLst>
          </p:cNvPr>
          <p:cNvSpPr txBox="1"/>
          <p:nvPr/>
        </p:nvSpPr>
        <p:spPr>
          <a:xfrm>
            <a:off x="9641840" y="4964840"/>
            <a:ext cx="3180080" cy="369332"/>
          </a:xfrm>
          <a:prstGeom prst="rect">
            <a:avLst/>
          </a:prstGeom>
          <a:noFill/>
        </p:spPr>
        <p:txBody>
          <a:bodyPr wrap="square" rtlCol="0">
            <a:spAutoFit/>
          </a:bodyPr>
          <a:lstStyle/>
          <a:p>
            <a:r>
              <a:rPr lang="en-GB" dirty="0">
                <a:solidFill>
                  <a:srgbClr val="FF0000"/>
                </a:solidFill>
              </a:rPr>
              <a:t>Single elastic and external</a:t>
            </a:r>
            <a:endParaRPr lang="en-IL" dirty="0">
              <a:solidFill>
                <a:srgbClr val="FF0000"/>
              </a:solidFill>
            </a:endParaRPr>
          </a:p>
        </p:txBody>
      </p:sp>
      <p:sp>
        <p:nvSpPr>
          <p:cNvPr id="6" name="תיבת טקסט 5">
            <a:extLst>
              <a:ext uri="{FF2B5EF4-FFF2-40B4-BE49-F238E27FC236}">
                <a16:creationId xmlns:a16="http://schemas.microsoft.com/office/drawing/2014/main" id="{07D4F7CE-218D-554F-3948-0193693B717E}"/>
              </a:ext>
            </a:extLst>
          </p:cNvPr>
          <p:cNvSpPr txBox="1"/>
          <p:nvPr/>
        </p:nvSpPr>
        <p:spPr>
          <a:xfrm>
            <a:off x="7919720" y="4320850"/>
            <a:ext cx="3180080" cy="369332"/>
          </a:xfrm>
          <a:prstGeom prst="rect">
            <a:avLst/>
          </a:prstGeom>
          <a:noFill/>
        </p:spPr>
        <p:txBody>
          <a:bodyPr wrap="square" rtlCol="0">
            <a:spAutoFit/>
          </a:bodyPr>
          <a:lstStyle/>
          <a:p>
            <a:r>
              <a:rPr lang="en-GB" dirty="0">
                <a:solidFill>
                  <a:srgbClr val="119F14"/>
                </a:solidFill>
              </a:rPr>
              <a:t>Multiple elastic</a:t>
            </a:r>
            <a:endParaRPr lang="en-IL" dirty="0">
              <a:solidFill>
                <a:srgbClr val="119F14"/>
              </a:solidFill>
            </a:endParaRPr>
          </a:p>
        </p:txBody>
      </p:sp>
      <p:sp>
        <p:nvSpPr>
          <p:cNvPr id="7" name="תיבת טקסט 6">
            <a:extLst>
              <a:ext uri="{FF2B5EF4-FFF2-40B4-BE49-F238E27FC236}">
                <a16:creationId xmlns:a16="http://schemas.microsoft.com/office/drawing/2014/main" id="{19904F3B-300C-8022-6D08-C7A65627DF57}"/>
              </a:ext>
            </a:extLst>
          </p:cNvPr>
          <p:cNvSpPr txBox="1"/>
          <p:nvPr/>
        </p:nvSpPr>
        <p:spPr>
          <a:xfrm>
            <a:off x="8930640" y="800515"/>
            <a:ext cx="3383280" cy="1477328"/>
          </a:xfrm>
          <a:prstGeom prst="rect">
            <a:avLst/>
          </a:prstGeom>
          <a:noFill/>
        </p:spPr>
        <p:txBody>
          <a:bodyPr wrap="square" rtlCol="0">
            <a:spAutoFit/>
          </a:bodyPr>
          <a:lstStyle/>
          <a:p>
            <a:r>
              <a:rPr lang="en-GB" dirty="0">
                <a:solidFill>
                  <a:schemeClr val="bg2">
                    <a:lumMod val="10000"/>
                  </a:schemeClr>
                </a:solidFill>
              </a:rPr>
              <a:t>This work (simplified geometry)</a:t>
            </a:r>
          </a:p>
          <a:p>
            <a:r>
              <a:rPr lang="en-GB" dirty="0" err="1"/>
              <a:t>Creus</a:t>
            </a:r>
            <a:r>
              <a:rPr lang="en-GB" dirty="0"/>
              <a:t> et al. , </a:t>
            </a:r>
            <a:r>
              <a:rPr lang="en-GB" b="0" i="1" dirty="0">
                <a:effectLst/>
                <a:latin typeface="-apple-system"/>
              </a:rPr>
              <a:t>JINST</a:t>
            </a:r>
            <a:r>
              <a:rPr lang="en-GB" b="0" i="0" dirty="0">
                <a:effectLst/>
                <a:latin typeface="-apple-system"/>
              </a:rPr>
              <a:t> 10 (2015)</a:t>
            </a:r>
            <a:r>
              <a:rPr lang="en-GB" dirty="0"/>
              <a:t> </a:t>
            </a:r>
            <a:endParaRPr lang="en-IL" dirty="0"/>
          </a:p>
          <a:p>
            <a:endParaRPr lang="en-GB" dirty="0">
              <a:solidFill>
                <a:schemeClr val="bg2">
                  <a:lumMod val="10000"/>
                </a:schemeClr>
              </a:solidFill>
            </a:endParaRPr>
          </a:p>
          <a:p>
            <a:endParaRPr lang="en-GB" dirty="0">
              <a:solidFill>
                <a:schemeClr val="bg2">
                  <a:lumMod val="10000"/>
                </a:schemeClr>
              </a:solidFill>
            </a:endParaRPr>
          </a:p>
          <a:p>
            <a:endParaRPr lang="en-IL" dirty="0">
              <a:solidFill>
                <a:srgbClr val="1205BB"/>
              </a:solidFill>
            </a:endParaRPr>
          </a:p>
        </p:txBody>
      </p:sp>
      <p:cxnSp>
        <p:nvCxnSpPr>
          <p:cNvPr id="11" name="מחבר ישר 10">
            <a:extLst>
              <a:ext uri="{FF2B5EF4-FFF2-40B4-BE49-F238E27FC236}">
                <a16:creationId xmlns:a16="http://schemas.microsoft.com/office/drawing/2014/main" id="{CE58EE74-677E-9033-A6A3-F9FE42292BCC}"/>
              </a:ext>
            </a:extLst>
          </p:cNvPr>
          <p:cNvCxnSpPr/>
          <p:nvPr/>
        </p:nvCxnSpPr>
        <p:spPr>
          <a:xfrm>
            <a:off x="7814628" y="99568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מחבר ישר 11">
            <a:extLst>
              <a:ext uri="{FF2B5EF4-FFF2-40B4-BE49-F238E27FC236}">
                <a16:creationId xmlns:a16="http://schemas.microsoft.com/office/drawing/2014/main" id="{EF482129-7DFB-8B4A-56D7-6E5873F930A4}"/>
              </a:ext>
            </a:extLst>
          </p:cNvPr>
          <p:cNvCxnSpPr/>
          <p:nvPr/>
        </p:nvCxnSpPr>
        <p:spPr>
          <a:xfrm>
            <a:off x="7814628" y="1243724"/>
            <a:ext cx="9144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559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CD9D0BE-7DA9-2D35-BFB5-DF057C60FF14}"/>
              </a:ext>
            </a:extLst>
          </p:cNvPr>
          <p:cNvPicPr>
            <a:picLocks noChangeAspect="1"/>
          </p:cNvPicPr>
          <p:nvPr/>
        </p:nvPicPr>
        <p:blipFill>
          <a:blip r:embed="rId2"/>
          <a:stretch>
            <a:fillRect/>
          </a:stretch>
        </p:blipFill>
        <p:spPr>
          <a:xfrm>
            <a:off x="1414914" y="423513"/>
            <a:ext cx="9371103" cy="6278330"/>
          </a:xfrm>
          <a:prstGeom prst="rect">
            <a:avLst/>
          </a:prstGeom>
        </p:spPr>
      </p:pic>
      <p:sp>
        <p:nvSpPr>
          <p:cNvPr id="4" name="תיבת טקסט 3">
            <a:extLst>
              <a:ext uri="{FF2B5EF4-FFF2-40B4-BE49-F238E27FC236}">
                <a16:creationId xmlns:a16="http://schemas.microsoft.com/office/drawing/2014/main" id="{41447F7A-AF84-76CF-5E45-8582FBAE0D62}"/>
              </a:ext>
            </a:extLst>
          </p:cNvPr>
          <p:cNvSpPr txBox="1"/>
          <p:nvPr/>
        </p:nvSpPr>
        <p:spPr>
          <a:xfrm>
            <a:off x="2050181" y="250257"/>
            <a:ext cx="10404910" cy="369332"/>
          </a:xfrm>
          <a:prstGeom prst="rect">
            <a:avLst/>
          </a:prstGeom>
          <a:noFill/>
        </p:spPr>
        <p:txBody>
          <a:bodyPr wrap="square" rtlCol="0">
            <a:spAutoFit/>
          </a:bodyPr>
          <a:lstStyle/>
          <a:p>
            <a:r>
              <a:rPr lang="en-GB" dirty="0"/>
              <a:t>https://www.sciencedirect.com/science/article/pii/S0927650516302341</a:t>
            </a:r>
            <a:endParaRPr lang="en-IL" dirty="0"/>
          </a:p>
        </p:txBody>
      </p:sp>
    </p:spTree>
    <p:extLst>
      <p:ext uri="{BB962C8B-B14F-4D97-AF65-F5344CB8AC3E}">
        <p14:creationId xmlns:p14="http://schemas.microsoft.com/office/powerpoint/2010/main" val="1896853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1790D41B-CC8E-82B8-501A-A6A9214917DC}"/>
              </a:ext>
            </a:extLst>
          </p:cNvPr>
          <p:cNvSpPr txBox="1"/>
          <p:nvPr/>
        </p:nvSpPr>
        <p:spPr>
          <a:xfrm>
            <a:off x="345440" y="436880"/>
            <a:ext cx="11988800" cy="1754326"/>
          </a:xfrm>
          <a:prstGeom prst="rect">
            <a:avLst/>
          </a:prstGeom>
          <a:noFill/>
        </p:spPr>
        <p:txBody>
          <a:bodyPr wrap="square" rtlCol="0">
            <a:spAutoFit/>
          </a:bodyPr>
          <a:lstStyle/>
          <a:p>
            <a:r>
              <a:rPr lang="en-GB" dirty="0"/>
              <a:t>In order to make sure we understand how to properly set the required parameters for scintillation light in geant4, we first want to make some sanity checks.</a:t>
            </a:r>
          </a:p>
          <a:p>
            <a:r>
              <a:rPr lang="en-GB" dirty="0"/>
              <a:t> First and foremost, we want to see that the distribution of the amount of scintillation photons created matches the parameter we set for the SCINTILLATIONYIELD. </a:t>
            </a:r>
          </a:p>
          <a:p>
            <a:r>
              <a:rPr lang="en-GB" dirty="0"/>
              <a:t>Doing this we run into a problem – we don’t seem to get the right amount of photons.</a:t>
            </a:r>
          </a:p>
          <a:p>
            <a:r>
              <a:rPr lang="en-GB" dirty="0"/>
              <a:t>The following slides explain why that is</a:t>
            </a:r>
            <a:endParaRPr lang="en-IL" dirty="0"/>
          </a:p>
        </p:txBody>
      </p:sp>
    </p:spTree>
    <p:extLst>
      <p:ext uri="{BB962C8B-B14F-4D97-AF65-F5344CB8AC3E}">
        <p14:creationId xmlns:p14="http://schemas.microsoft.com/office/powerpoint/2010/main" val="30311916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BD4E3B0D-606F-282D-46BD-B14873597CAD}"/>
              </a:ext>
            </a:extLst>
          </p:cNvPr>
          <p:cNvPicPr>
            <a:picLocks noChangeAspect="1"/>
          </p:cNvPicPr>
          <p:nvPr/>
        </p:nvPicPr>
        <p:blipFill>
          <a:blip r:embed="rId2"/>
          <a:stretch>
            <a:fillRect/>
          </a:stretch>
        </p:blipFill>
        <p:spPr>
          <a:xfrm>
            <a:off x="2773679" y="3159760"/>
            <a:ext cx="7342455" cy="3566160"/>
          </a:xfrm>
          <a:prstGeom prst="rect">
            <a:avLst/>
          </a:prstGeom>
        </p:spPr>
      </p:pic>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D1153D98-2475-F95D-75DC-871B569AE445}"/>
                  </a:ext>
                </a:extLst>
              </p:cNvPr>
              <p:cNvSpPr txBox="1"/>
              <p:nvPr/>
            </p:nvSpPr>
            <p:spPr>
              <a:xfrm>
                <a:off x="132080" y="41893"/>
                <a:ext cx="12335828" cy="3466526"/>
              </a:xfrm>
              <a:prstGeom prst="rect">
                <a:avLst/>
              </a:prstGeom>
              <a:noFill/>
            </p:spPr>
            <p:txBody>
              <a:bodyPr wrap="square" rtlCol="0">
                <a:spAutoFit/>
              </a:bodyPr>
              <a:lstStyle/>
              <a:p>
                <a:r>
                  <a:rPr lang="en-GB" dirty="0"/>
                  <a:t>When setting the SCINTILLATIONYIELD of a material in geant4, </a:t>
                </a:r>
                <a:r>
                  <a:rPr lang="en-GB" dirty="0" err="1"/>
                  <a:t>geant</a:t>
                </a:r>
                <a:r>
                  <a:rPr lang="en-GB" dirty="0"/>
                  <a:t> takes into account the birks constant when calculating how many scintillation photons to produce in an event, even for electrons. This means you will see fewer scintillation photons than your input parameter.</a:t>
                </a:r>
              </a:p>
              <a:p>
                <a:endParaRPr lang="en-GB" dirty="0"/>
              </a:p>
              <a:p>
                <a:r>
                  <a:rPr lang="en-GB" dirty="0"/>
                  <a:t>Even if you set birks constant = 0, the physics package overrides and sets the LAr birks constant = 0.032 mm/MeV</a:t>
                </a:r>
              </a:p>
              <a:p>
                <a:r>
                  <a:rPr lang="en-GB" dirty="0"/>
                  <a:t>This tracks according to the data we gathered – using the average path length of the primary electron in the detector(with </a:t>
                </a:r>
                <a14:m>
                  <m:oMath xmlns:m="http://schemas.openxmlformats.org/officeDocument/2006/math">
                    <m:sSub>
                      <m:sSubPr>
                        <m:ctrlPr>
                          <a:rPr lang="en-GB" b="0" i="1" smtClean="0">
                            <a:latin typeface="Cambria Math" panose="02040503050406030204" pitchFamily="18" charset="0"/>
                          </a:rPr>
                        </m:ctrlPr>
                      </m:sSub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𝑘</m:t>
                            </m:r>
                          </m:sub>
                        </m:sSub>
                      </m:e>
                      <m:sub>
                        <m:r>
                          <a:rPr lang="en-GB" b="0" i="1" smtClean="0">
                            <a:latin typeface="Cambria Math" panose="02040503050406030204" pitchFamily="18" charset="0"/>
                          </a:rPr>
                          <m:t>𝑖</m:t>
                        </m:r>
                      </m:sub>
                    </m:sSub>
                    <m:r>
                      <a:rPr lang="en-GB" b="0" i="1" smtClean="0">
                        <a:latin typeface="Cambria Math" panose="02040503050406030204" pitchFamily="18" charset="0"/>
                      </a:rPr>
                      <m:t>=1</m:t>
                    </m:r>
                    <m:r>
                      <a:rPr lang="en-GB" b="0" i="1" smtClean="0">
                        <a:latin typeface="Cambria Math" panose="02040503050406030204" pitchFamily="18" charset="0"/>
                      </a:rPr>
                      <m:t>𝑀𝑒𝑉</m:t>
                    </m:r>
                    <m:r>
                      <a:rPr lang="en-GB" b="0" i="1" smtClean="0">
                        <a:latin typeface="Cambria Math" panose="02040503050406030204" pitchFamily="18" charset="0"/>
                      </a:rPr>
                      <m:t>)</m:t>
                    </m:r>
                  </m:oMath>
                </a14:m>
                <a:r>
                  <a:rPr lang="en-GB" dirty="0"/>
                  <a:t>, we can calculate the light yield attenuation assuming birks constant = 0.032 using:</a:t>
                </a:r>
              </a:p>
              <a:p>
                <a:r>
                  <a:rPr lang="en-GB" dirty="0"/>
                  <a:t> </a:t>
                </a:r>
                <a14:m>
                  <m:oMath xmlns:m="http://schemas.openxmlformats.org/officeDocument/2006/math">
                    <m:r>
                      <a:rPr lang="en-GB" b="0" i="1" smtClean="0">
                        <a:latin typeface="Cambria Math" panose="02040503050406030204" pitchFamily="18" charset="0"/>
                      </a:rPr>
                      <m:t>𝑎𝑡𝑡𝑒𝑛𝑢𝑎𝑡𝑖𝑜𝑛</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1+0.032∙</m:t>
                        </m:r>
                        <m:r>
                          <a:rPr lang="en-GB" b="0" i="1" smtClean="0">
                            <a:latin typeface="Cambria Math" panose="02040503050406030204" pitchFamily="18" charset="0"/>
                          </a:rPr>
                          <m:t>𝑎𝑣𝑔</m:t>
                        </m:r>
                        <m:r>
                          <a:rPr lang="en-GB" b="0" i="1" smtClean="0">
                            <a:latin typeface="Cambria Math" panose="02040503050406030204" pitchFamily="18" charset="0"/>
                          </a:rPr>
                          <m:t>.</m:t>
                        </m:r>
                        <m:r>
                          <a:rPr lang="en-GB" b="0" i="1" smtClean="0">
                            <a:latin typeface="Cambria Math" panose="02040503050406030204" pitchFamily="18" charset="0"/>
                          </a:rPr>
                          <m:t>𝑝𝑎𝑡h</m:t>
                        </m:r>
                        <m:r>
                          <a:rPr lang="en-GB" b="0" i="1" smtClean="0">
                            <a:latin typeface="Cambria Math" panose="02040503050406030204" pitchFamily="18" charset="0"/>
                          </a:rPr>
                          <m:t> </m:t>
                        </m:r>
                        <m:r>
                          <a:rPr lang="en-GB" b="0" i="1" smtClean="0">
                            <a:latin typeface="Cambria Math" panose="02040503050406030204" pitchFamily="18" charset="0"/>
                          </a:rPr>
                          <m:t>𝑙𝑒𝑛𝑔𝑡h</m:t>
                        </m:r>
                      </m:den>
                    </m:f>
                    <m:r>
                      <a:rPr lang="en-GB" b="0" i="1" smtClean="0">
                        <a:latin typeface="Cambria Math" panose="02040503050406030204" pitchFamily="18" charset="0"/>
                      </a:rPr>
                      <m:t>=1.007−1.009</m:t>
                    </m:r>
                  </m:oMath>
                </a14:m>
                <a:endParaRPr lang="en-GB" b="0" dirty="0"/>
              </a:p>
              <a:p>
                <a:r>
                  <a:rPr lang="en-GB" dirty="0"/>
                  <a:t> if you can the amount of scintillation photons per event, you can deduce the attenuation of the light yield by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51000</m:t>
                        </m:r>
                      </m:num>
                      <m:den>
                        <m:r>
                          <a:rPr lang="en-GB" b="0" i="1" smtClean="0">
                            <a:latin typeface="Cambria Math" panose="02040503050406030204" pitchFamily="18" charset="0"/>
                          </a:rPr>
                          <m:t>𝑛𝑢𝑚</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𝑠𝑐𝑖𝑛𝑡</m:t>
                        </m:r>
                        <m:r>
                          <a:rPr lang="en-GB" b="0" i="1" smtClean="0">
                            <a:latin typeface="Cambria Math" panose="02040503050406030204" pitchFamily="18" charset="0"/>
                          </a:rPr>
                          <m:t> </m:t>
                        </m:r>
                        <m:r>
                          <a:rPr lang="en-GB" b="0" i="1" smtClean="0">
                            <a:latin typeface="Cambria Math" panose="02040503050406030204" pitchFamily="18" charset="0"/>
                          </a:rPr>
                          <m:t>𝑝h𝑜𝑡𝑜𝑛𝑠</m:t>
                        </m:r>
                      </m:den>
                    </m:f>
                  </m:oMath>
                </a14:m>
                <a:endParaRPr lang="en-GB" dirty="0"/>
              </a:p>
              <a:p>
                <a:r>
                  <a:rPr lang="en-GB" dirty="0"/>
                  <a:t>This comes out to be around 1.012 when checking each photon individually by its track and 1.008 using the process vector-&gt;</a:t>
                </a:r>
                <a:r>
                  <a:rPr lang="en-GB" dirty="0" err="1"/>
                  <a:t>GetNumPhotons</a:t>
                </a:r>
                <a:r>
                  <a:rPr lang="en-GB" dirty="0"/>
                  <a:t> method.</a:t>
                </a:r>
                <a:endParaRPr lang="en-IL" dirty="0"/>
              </a:p>
            </p:txBody>
          </p:sp>
        </mc:Choice>
        <mc:Fallback xmlns="">
          <p:sp>
            <p:nvSpPr>
              <p:cNvPr id="2" name="תיבת טקסט 1">
                <a:extLst>
                  <a:ext uri="{FF2B5EF4-FFF2-40B4-BE49-F238E27FC236}">
                    <a16:creationId xmlns:a16="http://schemas.microsoft.com/office/drawing/2014/main" id="{D1153D98-2475-F95D-75DC-871B569AE445}"/>
                  </a:ext>
                </a:extLst>
              </p:cNvPr>
              <p:cNvSpPr txBox="1">
                <a:spLocks noRot="1" noChangeAspect="1" noMove="1" noResize="1" noEditPoints="1" noAdjustHandles="1" noChangeArrowheads="1" noChangeShapeType="1" noTextEdit="1"/>
              </p:cNvSpPr>
              <p:nvPr/>
            </p:nvSpPr>
            <p:spPr>
              <a:xfrm>
                <a:off x="132080" y="41893"/>
                <a:ext cx="12335828" cy="3466526"/>
              </a:xfrm>
              <a:prstGeom prst="rect">
                <a:avLst/>
              </a:prstGeom>
              <a:blipFill>
                <a:blip r:embed="rId3"/>
                <a:stretch>
                  <a:fillRect l="-445" t="-1054" b="-1757"/>
                </a:stretch>
              </a:blipFill>
            </p:spPr>
            <p:txBody>
              <a:bodyPr/>
              <a:lstStyle/>
              <a:p>
                <a:r>
                  <a:rPr lang="en-IL">
                    <a:noFill/>
                  </a:rPr>
                  <a:t> </a:t>
                </a:r>
              </a:p>
            </p:txBody>
          </p:sp>
        </mc:Fallback>
      </mc:AlternateContent>
    </p:spTree>
    <p:extLst>
      <p:ext uri="{BB962C8B-B14F-4D97-AF65-F5344CB8AC3E}">
        <p14:creationId xmlns:p14="http://schemas.microsoft.com/office/powerpoint/2010/main" val="2391194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CA446D85-3A3E-D562-0974-E315A09DF9DB}"/>
              </a:ext>
            </a:extLst>
          </p:cNvPr>
          <p:cNvPicPr>
            <a:picLocks noChangeAspect="1"/>
          </p:cNvPicPr>
          <p:nvPr/>
        </p:nvPicPr>
        <p:blipFill>
          <a:blip r:embed="rId2"/>
          <a:stretch>
            <a:fillRect/>
          </a:stretch>
        </p:blipFill>
        <p:spPr>
          <a:xfrm>
            <a:off x="0" y="3511308"/>
            <a:ext cx="6299994" cy="3245091"/>
          </a:xfrm>
          <a:prstGeom prst="rect">
            <a:avLst/>
          </a:prstGeom>
        </p:spPr>
      </p:pic>
      <p:pic>
        <p:nvPicPr>
          <p:cNvPr id="3" name="תמונה 2">
            <a:extLst>
              <a:ext uri="{FF2B5EF4-FFF2-40B4-BE49-F238E27FC236}">
                <a16:creationId xmlns:a16="http://schemas.microsoft.com/office/drawing/2014/main" id="{91D0791E-6403-5723-EF39-E81077B6DC99}"/>
              </a:ext>
            </a:extLst>
          </p:cNvPr>
          <p:cNvPicPr>
            <a:picLocks noChangeAspect="1"/>
          </p:cNvPicPr>
          <p:nvPr/>
        </p:nvPicPr>
        <p:blipFill>
          <a:blip r:embed="rId3"/>
          <a:stretch>
            <a:fillRect/>
          </a:stretch>
        </p:blipFill>
        <p:spPr>
          <a:xfrm>
            <a:off x="6299994" y="3488184"/>
            <a:ext cx="5995194" cy="3185907"/>
          </a:xfrm>
          <a:prstGeom prst="rect">
            <a:avLst/>
          </a:prstGeom>
        </p:spPr>
      </p:pic>
      <p:sp>
        <p:nvSpPr>
          <p:cNvPr id="4" name="תיבת טקסט 3">
            <a:extLst>
              <a:ext uri="{FF2B5EF4-FFF2-40B4-BE49-F238E27FC236}">
                <a16:creationId xmlns:a16="http://schemas.microsoft.com/office/drawing/2014/main" id="{9D069EBC-5D03-5A26-C04C-E576020350D6}"/>
              </a:ext>
            </a:extLst>
          </p:cNvPr>
          <p:cNvSpPr txBox="1"/>
          <p:nvPr/>
        </p:nvSpPr>
        <p:spPr>
          <a:xfrm>
            <a:off x="792480" y="2712035"/>
            <a:ext cx="4399280" cy="369332"/>
          </a:xfrm>
          <a:prstGeom prst="rect">
            <a:avLst/>
          </a:prstGeom>
          <a:noFill/>
        </p:spPr>
        <p:txBody>
          <a:bodyPr wrap="square" rtlCol="0">
            <a:spAutoFit/>
          </a:bodyPr>
          <a:lstStyle/>
          <a:p>
            <a:r>
              <a:rPr lang="en-GB" dirty="0"/>
              <a:t>Using </a:t>
            </a:r>
            <a:r>
              <a:rPr lang="en-GB" dirty="0" err="1"/>
              <a:t>processVector</a:t>
            </a:r>
            <a:r>
              <a:rPr lang="en-GB" dirty="0"/>
              <a:t>-&gt;</a:t>
            </a:r>
            <a:r>
              <a:rPr lang="en-GB" dirty="0" err="1"/>
              <a:t>getNumPhotons</a:t>
            </a:r>
            <a:endParaRPr lang="en-IL" dirty="0"/>
          </a:p>
        </p:txBody>
      </p:sp>
      <p:sp>
        <p:nvSpPr>
          <p:cNvPr id="5" name="תיבת טקסט 4">
            <a:extLst>
              <a:ext uri="{FF2B5EF4-FFF2-40B4-BE49-F238E27FC236}">
                <a16:creationId xmlns:a16="http://schemas.microsoft.com/office/drawing/2014/main" id="{95CF3AC1-CD0B-507E-2AB5-4D789D3568C4}"/>
              </a:ext>
            </a:extLst>
          </p:cNvPr>
          <p:cNvSpPr txBox="1"/>
          <p:nvPr/>
        </p:nvSpPr>
        <p:spPr>
          <a:xfrm>
            <a:off x="7589520" y="2896701"/>
            <a:ext cx="4399280" cy="369332"/>
          </a:xfrm>
          <a:prstGeom prst="rect">
            <a:avLst/>
          </a:prstGeom>
          <a:noFill/>
        </p:spPr>
        <p:txBody>
          <a:bodyPr wrap="square" rtlCol="0">
            <a:spAutoFit/>
          </a:bodyPr>
          <a:lstStyle/>
          <a:p>
            <a:r>
              <a:rPr lang="en-GB" dirty="0"/>
              <a:t>Checking each track individually</a:t>
            </a:r>
            <a:endParaRPr lang="en-IL" dirty="0"/>
          </a:p>
        </p:txBody>
      </p:sp>
    </p:spTree>
    <p:extLst>
      <p:ext uri="{BB962C8B-B14F-4D97-AF65-F5344CB8AC3E}">
        <p14:creationId xmlns:p14="http://schemas.microsoft.com/office/powerpoint/2010/main" val="54890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1DDD2BF8-FE11-F234-7B50-2DFA48ED4874}"/>
              </a:ext>
            </a:extLst>
          </p:cNvPr>
          <p:cNvSpPr txBox="1"/>
          <p:nvPr/>
        </p:nvSpPr>
        <p:spPr>
          <a:xfrm>
            <a:off x="436880" y="386080"/>
            <a:ext cx="10454640" cy="646331"/>
          </a:xfrm>
          <a:prstGeom prst="rect">
            <a:avLst/>
          </a:prstGeom>
          <a:noFill/>
        </p:spPr>
        <p:txBody>
          <a:bodyPr wrap="square" rtlCol="0">
            <a:spAutoFit/>
          </a:bodyPr>
          <a:lstStyle/>
          <a:p>
            <a:r>
              <a:rPr lang="en-GB" dirty="0"/>
              <a:t>Finally, when setting birks constant to a really small number, but not 0, so that the physics package does not override it, you see a distribution centered around 51000 photons per event as expected:</a:t>
            </a:r>
            <a:endParaRPr lang="en-IL" dirty="0"/>
          </a:p>
        </p:txBody>
      </p:sp>
      <p:pic>
        <p:nvPicPr>
          <p:cNvPr id="4" name="תמונה 3">
            <a:extLst>
              <a:ext uri="{FF2B5EF4-FFF2-40B4-BE49-F238E27FC236}">
                <a16:creationId xmlns:a16="http://schemas.microsoft.com/office/drawing/2014/main" id="{A39EAE68-E4FF-B1A8-7FEE-EDD2686295FC}"/>
              </a:ext>
            </a:extLst>
          </p:cNvPr>
          <p:cNvPicPr>
            <a:picLocks noChangeAspect="1"/>
          </p:cNvPicPr>
          <p:nvPr/>
        </p:nvPicPr>
        <p:blipFill>
          <a:blip r:embed="rId2"/>
          <a:stretch>
            <a:fillRect/>
          </a:stretch>
        </p:blipFill>
        <p:spPr>
          <a:xfrm>
            <a:off x="1021617" y="1376544"/>
            <a:ext cx="10008114" cy="5283472"/>
          </a:xfrm>
          <a:prstGeom prst="rect">
            <a:avLst/>
          </a:prstGeom>
        </p:spPr>
      </p:pic>
    </p:spTree>
    <p:extLst>
      <p:ext uri="{BB962C8B-B14F-4D97-AF65-F5344CB8AC3E}">
        <p14:creationId xmlns:p14="http://schemas.microsoft.com/office/powerpoint/2010/main" val="576841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9BB6EFE9-A741-F90F-A460-2261958CD548}"/>
              </a:ext>
            </a:extLst>
          </p:cNvPr>
          <p:cNvSpPr txBox="1"/>
          <p:nvPr/>
        </p:nvSpPr>
        <p:spPr>
          <a:xfrm>
            <a:off x="426719" y="114620"/>
            <a:ext cx="10103369" cy="1200329"/>
          </a:xfrm>
          <a:prstGeom prst="rect">
            <a:avLst/>
          </a:prstGeom>
          <a:noFill/>
        </p:spPr>
        <p:txBody>
          <a:bodyPr wrap="square" rtlCol="0">
            <a:spAutoFit/>
          </a:bodyPr>
          <a:lstStyle/>
          <a:p>
            <a:r>
              <a:rPr lang="en-GB" dirty="0"/>
              <a:t>Moving on, we want to perform extra sanity checks. We start by firing a 1 MeV electron directly in the center of our LAr cylinder.</a:t>
            </a:r>
          </a:p>
          <a:p>
            <a:r>
              <a:rPr lang="en-GB" dirty="0"/>
              <a:t>Firstly, the emitted scintillation photons’ wavelength – this distribution matches the parameters we set – centered around 128nm wavelength for the emission spectra. </a:t>
            </a:r>
            <a:endParaRPr lang="en-IL" dirty="0"/>
          </a:p>
        </p:txBody>
      </p:sp>
      <p:pic>
        <p:nvPicPr>
          <p:cNvPr id="4" name="תמונה 3">
            <a:extLst>
              <a:ext uri="{FF2B5EF4-FFF2-40B4-BE49-F238E27FC236}">
                <a16:creationId xmlns:a16="http://schemas.microsoft.com/office/drawing/2014/main" id="{3075428C-5D0F-C821-3804-D790CDC50464}"/>
              </a:ext>
            </a:extLst>
          </p:cNvPr>
          <p:cNvPicPr>
            <a:picLocks noChangeAspect="1"/>
          </p:cNvPicPr>
          <p:nvPr/>
        </p:nvPicPr>
        <p:blipFill>
          <a:blip r:embed="rId2"/>
          <a:stretch>
            <a:fillRect/>
          </a:stretch>
        </p:blipFill>
        <p:spPr>
          <a:xfrm>
            <a:off x="679349" y="1314949"/>
            <a:ext cx="10103369" cy="5264421"/>
          </a:xfrm>
          <a:prstGeom prst="rect">
            <a:avLst/>
          </a:prstGeom>
        </p:spPr>
      </p:pic>
    </p:spTree>
    <p:extLst>
      <p:ext uri="{BB962C8B-B14F-4D97-AF65-F5344CB8AC3E}">
        <p14:creationId xmlns:p14="http://schemas.microsoft.com/office/powerpoint/2010/main" val="1332015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B181F71F-6A74-147A-0427-09559F8580E7}"/>
              </a:ext>
            </a:extLst>
          </p:cNvPr>
          <p:cNvSpPr txBox="1"/>
          <p:nvPr/>
        </p:nvSpPr>
        <p:spPr>
          <a:xfrm>
            <a:off x="91440" y="365760"/>
            <a:ext cx="12508548" cy="369332"/>
          </a:xfrm>
          <a:prstGeom prst="rect">
            <a:avLst/>
          </a:prstGeom>
          <a:noFill/>
        </p:spPr>
        <p:txBody>
          <a:bodyPr wrap="square" rtlCol="0">
            <a:spAutoFit/>
          </a:bodyPr>
          <a:lstStyle/>
          <a:p>
            <a:r>
              <a:rPr lang="en-GB" dirty="0"/>
              <a:t>Next, looking at the emission timing of the scintillation photons, with fast component set to 7ns and slow component set to 1500ns:</a:t>
            </a:r>
            <a:endParaRPr lang="en-IL" dirty="0"/>
          </a:p>
        </p:txBody>
      </p:sp>
      <p:pic>
        <p:nvPicPr>
          <p:cNvPr id="4" name="תמונה 3">
            <a:extLst>
              <a:ext uri="{FF2B5EF4-FFF2-40B4-BE49-F238E27FC236}">
                <a16:creationId xmlns:a16="http://schemas.microsoft.com/office/drawing/2014/main" id="{5BF56CEF-B572-148C-B3CF-295919718474}"/>
              </a:ext>
            </a:extLst>
          </p:cNvPr>
          <p:cNvPicPr>
            <a:picLocks noChangeAspect="1"/>
          </p:cNvPicPr>
          <p:nvPr/>
        </p:nvPicPr>
        <p:blipFill>
          <a:blip r:embed="rId2"/>
          <a:stretch>
            <a:fillRect/>
          </a:stretch>
        </p:blipFill>
        <p:spPr>
          <a:xfrm>
            <a:off x="937156" y="1066801"/>
            <a:ext cx="10987129" cy="5592578"/>
          </a:xfrm>
          <a:prstGeom prst="rect">
            <a:avLst/>
          </a:prstGeom>
        </p:spPr>
      </p:pic>
    </p:spTree>
    <p:extLst>
      <p:ext uri="{BB962C8B-B14F-4D97-AF65-F5344CB8AC3E}">
        <p14:creationId xmlns:p14="http://schemas.microsoft.com/office/powerpoint/2010/main" val="4261492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F9F6BDF-D3CD-9715-B545-053D1C871177}"/>
              </a:ext>
            </a:extLst>
          </p:cNvPr>
          <p:cNvPicPr>
            <a:picLocks noChangeAspect="1"/>
          </p:cNvPicPr>
          <p:nvPr/>
        </p:nvPicPr>
        <p:blipFill>
          <a:blip r:embed="rId2"/>
          <a:stretch>
            <a:fillRect/>
          </a:stretch>
        </p:blipFill>
        <p:spPr>
          <a:xfrm>
            <a:off x="0" y="125128"/>
            <a:ext cx="12616804" cy="6598947"/>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8CEED095-64BB-3D54-66AE-6CADE42D534F}"/>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9" name="תיבת טקסט 8">
                <a:extLst>
                  <a:ext uri="{FF2B5EF4-FFF2-40B4-BE49-F238E27FC236}">
                    <a16:creationId xmlns:a16="http://schemas.microsoft.com/office/drawing/2014/main" id="{8CEED095-64BB-3D54-66AE-6CADE42D534F}"/>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8E039C34-1D08-303F-058D-13798568E5D5}"/>
                  </a:ext>
                </a:extLst>
              </p:cNvPr>
              <p:cNvSpPr txBox="1"/>
              <p:nvPr/>
            </p:nvSpPr>
            <p:spPr>
              <a:xfrm>
                <a:off x="3644170" y="2965910"/>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10" name="תיבת טקסט 9">
                <a:extLst>
                  <a:ext uri="{FF2B5EF4-FFF2-40B4-BE49-F238E27FC236}">
                    <a16:creationId xmlns:a16="http://schemas.microsoft.com/office/drawing/2014/main" id="{8E039C34-1D08-303F-058D-13798568E5D5}"/>
                  </a:ext>
                </a:extLst>
              </p:cNvPr>
              <p:cNvSpPr txBox="1">
                <a:spLocks noRot="1" noChangeAspect="1" noMove="1" noResize="1" noEditPoints="1" noAdjustHandles="1" noChangeArrowheads="1" noChangeShapeType="1" noTextEdit="1"/>
              </p:cNvSpPr>
              <p:nvPr/>
            </p:nvSpPr>
            <p:spPr>
              <a:xfrm>
                <a:off x="3644170" y="2965910"/>
                <a:ext cx="841951" cy="369332"/>
              </a:xfrm>
              <a:prstGeom prst="rect">
                <a:avLst/>
              </a:prstGeom>
              <a:blipFill>
                <a:blip r:embed="rId4"/>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DF843EF2-6905-F114-CC56-5FE831DD806E}"/>
                  </a:ext>
                </a:extLst>
              </p:cNvPr>
              <p:cNvSpPr txBox="1"/>
              <p:nvPr/>
            </p:nvSpPr>
            <p:spPr>
              <a:xfrm>
                <a:off x="6299994" y="2665923"/>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11" name="תיבת טקסט 10">
                <a:extLst>
                  <a:ext uri="{FF2B5EF4-FFF2-40B4-BE49-F238E27FC236}">
                    <a16:creationId xmlns:a16="http://schemas.microsoft.com/office/drawing/2014/main" id="{DF843EF2-6905-F114-CC56-5FE831DD806E}"/>
                  </a:ext>
                </a:extLst>
              </p:cNvPr>
              <p:cNvSpPr txBox="1">
                <a:spLocks noRot="1" noChangeAspect="1" noMove="1" noResize="1" noEditPoints="1" noAdjustHandles="1" noChangeArrowheads="1" noChangeShapeType="1" noTextEdit="1"/>
              </p:cNvSpPr>
              <p:nvPr/>
            </p:nvSpPr>
            <p:spPr>
              <a:xfrm>
                <a:off x="6299994" y="2665923"/>
                <a:ext cx="918953" cy="369332"/>
              </a:xfrm>
              <a:prstGeom prst="rect">
                <a:avLst/>
              </a:prstGeom>
              <a:blipFill>
                <a:blip r:embed="rId5"/>
                <a:stretch>
                  <a:fillRect b="-1639"/>
                </a:stretch>
              </a:blipFill>
            </p:spPr>
            <p:txBody>
              <a:bodyPr/>
              <a:lstStyle/>
              <a:p>
                <a:r>
                  <a:rPr lang="en-IL">
                    <a:noFill/>
                  </a:rPr>
                  <a:t> </a:t>
                </a:r>
              </a:p>
            </p:txBody>
          </p:sp>
        </mc:Fallback>
      </mc:AlternateContent>
    </p:spTree>
    <p:extLst>
      <p:ext uri="{BB962C8B-B14F-4D97-AF65-F5344CB8AC3E}">
        <p14:creationId xmlns:p14="http://schemas.microsoft.com/office/powerpoint/2010/main" val="17423748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4D87DFCC-5438-8EAC-DE09-23F702EB26D1}"/>
              </a:ext>
            </a:extLst>
          </p:cNvPr>
          <p:cNvPicPr>
            <a:picLocks noChangeAspect="1"/>
          </p:cNvPicPr>
          <p:nvPr/>
        </p:nvPicPr>
        <p:blipFill>
          <a:blip r:embed="rId2"/>
          <a:stretch>
            <a:fillRect/>
          </a:stretch>
        </p:blipFill>
        <p:spPr>
          <a:xfrm>
            <a:off x="111760" y="3400980"/>
            <a:ext cx="6622484" cy="3457020"/>
          </a:xfrm>
          <a:prstGeom prst="rect">
            <a:avLst/>
          </a:prstGeom>
        </p:spPr>
      </p:pic>
      <p:pic>
        <p:nvPicPr>
          <p:cNvPr id="5" name="תמונה 4">
            <a:extLst>
              <a:ext uri="{FF2B5EF4-FFF2-40B4-BE49-F238E27FC236}">
                <a16:creationId xmlns:a16="http://schemas.microsoft.com/office/drawing/2014/main" id="{D82E6BC0-D409-B05F-04A1-8E883FE66DFC}"/>
              </a:ext>
            </a:extLst>
          </p:cNvPr>
          <p:cNvPicPr>
            <a:picLocks noChangeAspect="1"/>
          </p:cNvPicPr>
          <p:nvPr/>
        </p:nvPicPr>
        <p:blipFill>
          <a:blip r:embed="rId3"/>
          <a:stretch>
            <a:fillRect/>
          </a:stretch>
        </p:blipFill>
        <p:spPr>
          <a:xfrm>
            <a:off x="0" y="150365"/>
            <a:ext cx="6864771" cy="3507235"/>
          </a:xfrm>
          <a:prstGeom prst="rect">
            <a:avLst/>
          </a:prstGeom>
        </p:spPr>
      </p:pic>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5CD59CA0-59A4-EE28-6994-E39E8239A44B}"/>
                  </a:ext>
                </a:extLst>
              </p:cNvPr>
              <p:cNvSpPr txBox="1"/>
              <p:nvPr/>
            </p:nvSpPr>
            <p:spPr>
              <a:xfrm>
                <a:off x="7528560" y="629920"/>
                <a:ext cx="4714240" cy="957185"/>
              </a:xfrm>
              <a:prstGeom prst="rect">
                <a:avLst/>
              </a:prstGeom>
              <a:noFill/>
            </p:spPr>
            <p:txBody>
              <a:bodyPr wrap="square" rtlCol="0">
                <a:spAutoFit/>
              </a:bodyPr>
              <a:lstStyle/>
              <a:p>
                <a:r>
                  <a:rPr lang="en-GB" dirty="0"/>
                  <a:t>Next, the scintillation photons’ angular distribution, separated to spherical angles </a:t>
                </a:r>
                <a14:m>
                  <m:oMath xmlns:m="http://schemas.openxmlformats.org/officeDocument/2006/math">
                    <m:r>
                      <a:rPr lang="en-GB" b="0" i="1" smtClean="0">
                        <a:latin typeface="Cambria Math" panose="02040503050406030204" pitchFamily="18" charset="0"/>
                      </a:rPr>
                      <m:t>𝜃</m:t>
                    </m:r>
                    <m:r>
                      <a:rPr lang="en-GB" b="0" i="1" smtClean="0">
                        <a:latin typeface="Cambria Math" panose="02040503050406030204" pitchFamily="18" charset="0"/>
                      </a:rPr>
                      <m:t> </m:t>
                    </m:r>
                  </m:oMath>
                </a14:m>
                <a:r>
                  <a:rPr lang="en-GB" dirty="0"/>
                  <a:t>and </a:t>
                </a:r>
                <a14:m>
                  <m:oMath xmlns:m="http://schemas.openxmlformats.org/officeDocument/2006/math">
                    <m:r>
                      <m:rPr>
                        <m:lit/>
                      </m:rPr>
                      <a:rPr lang="en-GB" b="0" i="0" dirty="0" smtClean="0">
                        <a:latin typeface="Cambria Math" panose="02040503050406030204" pitchFamily="18" charset="0"/>
                      </a:rPr>
                      <m:t> </m:t>
                    </m:r>
                    <m:r>
                      <a:rPr lang="en-GB" b="0" i="1" dirty="0" smtClean="0">
                        <a:latin typeface="Cambria Math" panose="02040503050406030204" pitchFamily="18" charset="0"/>
                      </a:rPr>
                      <m:t>𝜙</m:t>
                    </m:r>
                  </m:oMath>
                </a14:m>
                <a:r>
                  <a:rPr lang="en-GB" dirty="0"/>
                  <a:t>.</a:t>
                </a:r>
                <a:endParaRPr lang="en-IL" dirty="0"/>
              </a:p>
            </p:txBody>
          </p:sp>
        </mc:Choice>
        <mc:Fallback xmlns="">
          <p:sp>
            <p:nvSpPr>
              <p:cNvPr id="6" name="תיבת טקסט 5">
                <a:extLst>
                  <a:ext uri="{FF2B5EF4-FFF2-40B4-BE49-F238E27FC236}">
                    <a16:creationId xmlns:a16="http://schemas.microsoft.com/office/drawing/2014/main" id="{5CD59CA0-59A4-EE28-6994-E39E8239A44B}"/>
                  </a:ext>
                </a:extLst>
              </p:cNvPr>
              <p:cNvSpPr txBox="1">
                <a:spLocks noRot="1" noChangeAspect="1" noMove="1" noResize="1" noEditPoints="1" noAdjustHandles="1" noChangeArrowheads="1" noChangeShapeType="1" noTextEdit="1"/>
              </p:cNvSpPr>
              <p:nvPr/>
            </p:nvSpPr>
            <p:spPr>
              <a:xfrm>
                <a:off x="7528560" y="629920"/>
                <a:ext cx="4714240" cy="957185"/>
              </a:xfrm>
              <a:prstGeom prst="rect">
                <a:avLst/>
              </a:prstGeom>
              <a:blipFill>
                <a:blip r:embed="rId4"/>
                <a:stretch>
                  <a:fillRect l="-1035" t="-3185" r="-1164" b="-5732"/>
                </a:stretch>
              </a:blipFill>
            </p:spPr>
            <p:txBody>
              <a:bodyPr/>
              <a:lstStyle/>
              <a:p>
                <a:r>
                  <a:rPr lang="en-IL">
                    <a:noFill/>
                  </a:rPr>
                  <a:t> </a:t>
                </a:r>
              </a:p>
            </p:txBody>
          </p:sp>
        </mc:Fallback>
      </mc:AlternateContent>
    </p:spTree>
    <p:extLst>
      <p:ext uri="{BB962C8B-B14F-4D97-AF65-F5344CB8AC3E}">
        <p14:creationId xmlns:p14="http://schemas.microsoft.com/office/powerpoint/2010/main" val="3583750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9045DFE-2E7D-3999-0D20-420719761802}"/>
              </a:ext>
            </a:extLst>
          </p:cNvPr>
          <p:cNvPicPr>
            <a:picLocks noChangeAspect="1"/>
          </p:cNvPicPr>
          <p:nvPr/>
        </p:nvPicPr>
        <p:blipFill>
          <a:blip r:embed="rId2"/>
          <a:stretch>
            <a:fillRect/>
          </a:stretch>
        </p:blipFill>
        <p:spPr>
          <a:xfrm>
            <a:off x="2821331" y="1810894"/>
            <a:ext cx="5169166" cy="4902452"/>
          </a:xfrm>
          <a:prstGeom prst="rect">
            <a:avLst/>
          </a:prstGeom>
        </p:spPr>
      </p:pic>
      <p:sp>
        <p:nvSpPr>
          <p:cNvPr id="4" name="תיבת טקסט 3">
            <a:extLst>
              <a:ext uri="{FF2B5EF4-FFF2-40B4-BE49-F238E27FC236}">
                <a16:creationId xmlns:a16="http://schemas.microsoft.com/office/drawing/2014/main" id="{1E2D257F-20A2-B985-689D-52D5D958825B}"/>
              </a:ext>
            </a:extLst>
          </p:cNvPr>
          <p:cNvSpPr txBox="1"/>
          <p:nvPr/>
        </p:nvSpPr>
        <p:spPr>
          <a:xfrm>
            <a:off x="1198880" y="406400"/>
            <a:ext cx="9387840" cy="646331"/>
          </a:xfrm>
          <a:prstGeom prst="rect">
            <a:avLst/>
          </a:prstGeom>
          <a:noFill/>
        </p:spPr>
        <p:txBody>
          <a:bodyPr wrap="square" rtlCol="0">
            <a:spAutoFit/>
          </a:bodyPr>
          <a:lstStyle/>
          <a:p>
            <a:r>
              <a:rPr lang="en-GB" dirty="0"/>
              <a:t>And finally, looking at the positions in which the scintillation photons were created and seeing they roughly match the track of the primary electron:</a:t>
            </a:r>
            <a:endParaRPr lang="en-IL" dirty="0"/>
          </a:p>
        </p:txBody>
      </p:sp>
    </p:spTree>
    <p:extLst>
      <p:ext uri="{BB962C8B-B14F-4D97-AF65-F5344CB8AC3E}">
        <p14:creationId xmlns:p14="http://schemas.microsoft.com/office/powerpoint/2010/main" val="1014661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4ECD569E-8BB6-55DA-6D14-4B131054755F}"/>
                  </a:ext>
                </a:extLst>
              </p:cNvPr>
              <p:cNvSpPr txBox="1"/>
              <p:nvPr/>
            </p:nvSpPr>
            <p:spPr>
              <a:xfrm>
                <a:off x="300514" y="25912"/>
                <a:ext cx="11998960" cy="2955937"/>
              </a:xfrm>
              <a:prstGeom prst="rect">
                <a:avLst/>
              </a:prstGeom>
              <a:noFill/>
            </p:spPr>
            <p:txBody>
              <a:bodyPr wrap="square" rtlCol="0">
                <a:spAutoFit/>
              </a:bodyPr>
              <a:lstStyle/>
              <a:p>
                <a:r>
                  <a:rPr lang="en-GB" dirty="0"/>
                  <a:t>Now we can safely move on to try and fully recreate the findings of </a:t>
                </a:r>
                <a:r>
                  <a:rPr lang="en-GB" dirty="0" err="1"/>
                  <a:t>Creus</a:t>
                </a:r>
                <a:r>
                  <a:rPr lang="en-GB" dirty="0"/>
                  <a:t> et al.</a:t>
                </a:r>
              </a:p>
              <a:p>
                <a:endParaRPr lang="en-GB" dirty="0"/>
              </a:p>
              <a:p>
                <a:r>
                  <a:rPr lang="en-GB" dirty="0"/>
                  <a:t>We first try to emulate PMTS and coincidence between them in the following way – we ask how many photons reached each base of the LAr cylinder (in their research there are 2 PMTS surrounding each base), and in order to take into account the QE of the TPB and PMT we roll a random number in a uniform distribution in the range (0,1) and if it is &lt; 0.25 we say the photon was absorbed inside the pmt.</a:t>
                </a:r>
              </a:p>
              <a:p>
                <a:endParaRPr lang="en-GB" dirty="0"/>
              </a:p>
              <a:p>
                <a:r>
                  <a:rPr lang="en-GB" dirty="0"/>
                  <a:t>In order to ask if there was coincidence between the PMTs, we look at the time difference of photons reaching the top PMT and the bottom PMT, and if in an event we get a time difference that is smaller than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𝑐</m:t>
                        </m:r>
                      </m:num>
                      <m:den>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h</m:t>
                        </m:r>
                      </m:den>
                    </m:f>
                  </m:oMath>
                </a14:m>
                <a:r>
                  <a:rPr lang="en-GB" dirty="0"/>
                  <a:t> (where c is the speed of light, n is the refractive index of LAr , and h is the height of the cylinder), we say that there is coincidence in the event.</a:t>
                </a:r>
                <a:endParaRPr lang="en-IL" dirty="0"/>
              </a:p>
            </p:txBody>
          </p:sp>
        </mc:Choice>
        <mc:Fallback xmlns="">
          <p:sp>
            <p:nvSpPr>
              <p:cNvPr id="2" name="תיבת טקסט 1">
                <a:extLst>
                  <a:ext uri="{FF2B5EF4-FFF2-40B4-BE49-F238E27FC236}">
                    <a16:creationId xmlns:a16="http://schemas.microsoft.com/office/drawing/2014/main" id="{4ECD569E-8BB6-55DA-6D14-4B131054755F}"/>
                  </a:ext>
                </a:extLst>
              </p:cNvPr>
              <p:cNvSpPr txBox="1">
                <a:spLocks noRot="1" noChangeAspect="1" noMove="1" noResize="1" noEditPoints="1" noAdjustHandles="1" noChangeArrowheads="1" noChangeShapeType="1" noTextEdit="1"/>
              </p:cNvSpPr>
              <p:nvPr/>
            </p:nvSpPr>
            <p:spPr>
              <a:xfrm>
                <a:off x="300514" y="25912"/>
                <a:ext cx="11998960" cy="2955937"/>
              </a:xfrm>
              <a:prstGeom prst="rect">
                <a:avLst/>
              </a:prstGeom>
              <a:blipFill>
                <a:blip r:embed="rId2"/>
                <a:stretch>
                  <a:fillRect l="-406" t="-1031" r="-660" b="-2268"/>
                </a:stretch>
              </a:blipFill>
            </p:spPr>
            <p:txBody>
              <a:bodyPr/>
              <a:lstStyle/>
              <a:p>
                <a:r>
                  <a:rPr lang="en-IL">
                    <a:noFill/>
                  </a:rPr>
                  <a:t> </a:t>
                </a:r>
              </a:p>
            </p:txBody>
          </p:sp>
        </mc:Fallback>
      </mc:AlternateContent>
      <p:pic>
        <p:nvPicPr>
          <p:cNvPr id="4" name="תמונה 3">
            <a:extLst>
              <a:ext uri="{FF2B5EF4-FFF2-40B4-BE49-F238E27FC236}">
                <a16:creationId xmlns:a16="http://schemas.microsoft.com/office/drawing/2014/main" id="{F3C2C6E8-27D8-3BC6-7303-EBD0AA20DB19}"/>
              </a:ext>
            </a:extLst>
          </p:cNvPr>
          <p:cNvPicPr>
            <a:picLocks noChangeAspect="1"/>
          </p:cNvPicPr>
          <p:nvPr/>
        </p:nvPicPr>
        <p:blipFill>
          <a:blip r:embed="rId3"/>
          <a:stretch>
            <a:fillRect/>
          </a:stretch>
        </p:blipFill>
        <p:spPr>
          <a:xfrm>
            <a:off x="0" y="3728720"/>
            <a:ext cx="6037943" cy="3037840"/>
          </a:xfrm>
          <a:prstGeom prst="rect">
            <a:avLst/>
          </a:prstGeom>
        </p:spPr>
      </p:pic>
      <p:pic>
        <p:nvPicPr>
          <p:cNvPr id="6" name="תמונה 5">
            <a:extLst>
              <a:ext uri="{FF2B5EF4-FFF2-40B4-BE49-F238E27FC236}">
                <a16:creationId xmlns:a16="http://schemas.microsoft.com/office/drawing/2014/main" id="{1F10F6EA-5739-5A39-5377-C3BEAD57074B}"/>
              </a:ext>
            </a:extLst>
          </p:cNvPr>
          <p:cNvPicPr>
            <a:picLocks noChangeAspect="1"/>
          </p:cNvPicPr>
          <p:nvPr/>
        </p:nvPicPr>
        <p:blipFill>
          <a:blip r:embed="rId4"/>
          <a:stretch>
            <a:fillRect/>
          </a:stretch>
        </p:blipFill>
        <p:spPr>
          <a:xfrm>
            <a:off x="6052695" y="3607424"/>
            <a:ext cx="6312025" cy="3224664"/>
          </a:xfrm>
          <a:prstGeom prst="rect">
            <a:avLst/>
          </a:prstGeom>
        </p:spPr>
      </p:pic>
      <p:sp>
        <p:nvSpPr>
          <p:cNvPr id="7" name="תיבת טקסט 6">
            <a:extLst>
              <a:ext uri="{FF2B5EF4-FFF2-40B4-BE49-F238E27FC236}">
                <a16:creationId xmlns:a16="http://schemas.microsoft.com/office/drawing/2014/main" id="{B0E792F3-A334-918D-378C-4A1F7C54FDB9}"/>
              </a:ext>
            </a:extLst>
          </p:cNvPr>
          <p:cNvSpPr txBox="1"/>
          <p:nvPr/>
        </p:nvSpPr>
        <p:spPr>
          <a:xfrm>
            <a:off x="1090868" y="3304982"/>
            <a:ext cx="4785360" cy="369332"/>
          </a:xfrm>
          <a:prstGeom prst="rect">
            <a:avLst/>
          </a:prstGeom>
          <a:noFill/>
        </p:spPr>
        <p:txBody>
          <a:bodyPr wrap="square" rtlCol="0">
            <a:spAutoFit/>
          </a:bodyPr>
          <a:lstStyle/>
          <a:p>
            <a:r>
              <a:rPr lang="en-GB" dirty="0"/>
              <a:t>The following plots are for a primary electron:</a:t>
            </a:r>
            <a:endParaRPr lang="en-IL" dirty="0"/>
          </a:p>
        </p:txBody>
      </p:sp>
    </p:spTree>
    <p:extLst>
      <p:ext uri="{BB962C8B-B14F-4D97-AF65-F5344CB8AC3E}">
        <p14:creationId xmlns:p14="http://schemas.microsoft.com/office/powerpoint/2010/main" val="36511961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0708DD54-6C04-DED2-310E-ED4D93AE4B77}"/>
              </a:ext>
            </a:extLst>
          </p:cNvPr>
          <p:cNvPicPr>
            <a:picLocks noChangeAspect="1"/>
          </p:cNvPicPr>
          <p:nvPr/>
        </p:nvPicPr>
        <p:blipFill>
          <a:blip r:embed="rId2"/>
          <a:stretch>
            <a:fillRect/>
          </a:stretch>
        </p:blipFill>
        <p:spPr>
          <a:xfrm>
            <a:off x="0" y="408365"/>
            <a:ext cx="6004110" cy="3020889"/>
          </a:xfrm>
          <a:prstGeom prst="rect">
            <a:avLst/>
          </a:prstGeom>
        </p:spPr>
      </p:pic>
      <p:pic>
        <p:nvPicPr>
          <p:cNvPr id="3" name="תמונה 2">
            <a:extLst>
              <a:ext uri="{FF2B5EF4-FFF2-40B4-BE49-F238E27FC236}">
                <a16:creationId xmlns:a16="http://schemas.microsoft.com/office/drawing/2014/main" id="{16F0DFC2-1935-7825-DB73-D11DB755266A}"/>
              </a:ext>
            </a:extLst>
          </p:cNvPr>
          <p:cNvPicPr>
            <a:picLocks noChangeAspect="1"/>
          </p:cNvPicPr>
          <p:nvPr/>
        </p:nvPicPr>
        <p:blipFill>
          <a:blip r:embed="rId3"/>
          <a:stretch>
            <a:fillRect/>
          </a:stretch>
        </p:blipFill>
        <p:spPr>
          <a:xfrm>
            <a:off x="5898216" y="39033"/>
            <a:ext cx="6701772" cy="3430074"/>
          </a:xfrm>
          <a:prstGeom prst="rect">
            <a:avLst/>
          </a:prstGeom>
        </p:spPr>
      </p:pic>
      <p:sp>
        <p:nvSpPr>
          <p:cNvPr id="6" name="תיבת טקסט 5">
            <a:extLst>
              <a:ext uri="{FF2B5EF4-FFF2-40B4-BE49-F238E27FC236}">
                <a16:creationId xmlns:a16="http://schemas.microsoft.com/office/drawing/2014/main" id="{9F8AB1FC-A775-4AC0-CF28-E7E097883496}"/>
              </a:ext>
            </a:extLst>
          </p:cNvPr>
          <p:cNvSpPr txBox="1"/>
          <p:nvPr/>
        </p:nvSpPr>
        <p:spPr>
          <a:xfrm>
            <a:off x="91388" y="39033"/>
            <a:ext cx="4785360" cy="369332"/>
          </a:xfrm>
          <a:prstGeom prst="rect">
            <a:avLst/>
          </a:prstGeom>
          <a:noFill/>
        </p:spPr>
        <p:txBody>
          <a:bodyPr wrap="square" rtlCol="0">
            <a:spAutoFit/>
          </a:bodyPr>
          <a:lstStyle/>
          <a:p>
            <a:r>
              <a:rPr lang="en-GB" dirty="0"/>
              <a:t>The following plots are for a primary proton:</a:t>
            </a:r>
            <a:endParaRPr lang="en-IL" dirty="0"/>
          </a:p>
        </p:txBody>
      </p:sp>
      <p:pic>
        <p:nvPicPr>
          <p:cNvPr id="8" name="תמונה 7">
            <a:extLst>
              <a:ext uri="{FF2B5EF4-FFF2-40B4-BE49-F238E27FC236}">
                <a16:creationId xmlns:a16="http://schemas.microsoft.com/office/drawing/2014/main" id="{30B48AA8-732D-86EC-E49E-A1B1C8ECD508}"/>
              </a:ext>
            </a:extLst>
          </p:cNvPr>
          <p:cNvPicPr>
            <a:picLocks noChangeAspect="1"/>
          </p:cNvPicPr>
          <p:nvPr/>
        </p:nvPicPr>
        <p:blipFill>
          <a:blip r:embed="rId4"/>
          <a:stretch>
            <a:fillRect/>
          </a:stretch>
        </p:blipFill>
        <p:spPr>
          <a:xfrm>
            <a:off x="4727465" y="3495549"/>
            <a:ext cx="3145058" cy="3120615"/>
          </a:xfrm>
          <a:prstGeom prst="rect">
            <a:avLst/>
          </a:prstGeom>
        </p:spPr>
      </p:pic>
      <p:sp>
        <p:nvSpPr>
          <p:cNvPr id="9" name="תיבת טקסט 8">
            <a:extLst>
              <a:ext uri="{FF2B5EF4-FFF2-40B4-BE49-F238E27FC236}">
                <a16:creationId xmlns:a16="http://schemas.microsoft.com/office/drawing/2014/main" id="{BDB5DFEF-B679-8B1A-9E9E-8D866E36F8BE}"/>
              </a:ext>
            </a:extLst>
          </p:cNvPr>
          <p:cNvSpPr txBox="1"/>
          <p:nvPr/>
        </p:nvSpPr>
        <p:spPr>
          <a:xfrm>
            <a:off x="111708" y="3753842"/>
            <a:ext cx="4744720" cy="2862322"/>
          </a:xfrm>
          <a:prstGeom prst="rect">
            <a:avLst/>
          </a:prstGeom>
          <a:noFill/>
        </p:spPr>
        <p:txBody>
          <a:bodyPr wrap="square" rtlCol="0">
            <a:spAutoFit/>
          </a:bodyPr>
          <a:lstStyle/>
          <a:p>
            <a:r>
              <a:rPr lang="en-GB" dirty="0"/>
              <a:t>The rest of the plots are pretty similar to the electron plots. The main difference is in the positions in which the scintillation photons are created – a proton primary deposits most of its energy over a very short distance relative to the electron, and so all scintillation photons are created very close to the center of the LAr cylinder (that is also the reason the scintillation yield is smaller for a proton relative to an electron)</a:t>
            </a:r>
            <a:endParaRPr lang="en-IL" dirty="0"/>
          </a:p>
        </p:txBody>
      </p:sp>
      <p:pic>
        <p:nvPicPr>
          <p:cNvPr id="11" name="תמונה 10">
            <a:extLst>
              <a:ext uri="{FF2B5EF4-FFF2-40B4-BE49-F238E27FC236}">
                <a16:creationId xmlns:a16="http://schemas.microsoft.com/office/drawing/2014/main" id="{2349A2FE-3C34-34A1-26AA-C3B83C4E328C}"/>
              </a:ext>
            </a:extLst>
          </p:cNvPr>
          <p:cNvPicPr>
            <a:picLocks noChangeAspect="1"/>
          </p:cNvPicPr>
          <p:nvPr/>
        </p:nvPicPr>
        <p:blipFill>
          <a:blip r:embed="rId5"/>
          <a:stretch>
            <a:fillRect/>
          </a:stretch>
        </p:blipFill>
        <p:spPr>
          <a:xfrm>
            <a:off x="8000483" y="3860801"/>
            <a:ext cx="4487797" cy="2279386"/>
          </a:xfrm>
          <a:prstGeom prst="rect">
            <a:avLst/>
          </a:prstGeom>
        </p:spPr>
      </p:pic>
    </p:spTree>
    <p:extLst>
      <p:ext uri="{BB962C8B-B14F-4D97-AF65-F5344CB8AC3E}">
        <p14:creationId xmlns:p14="http://schemas.microsoft.com/office/powerpoint/2010/main" val="8889180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A62F6324-97E7-4214-ABB0-A0F28E955301}"/>
              </a:ext>
            </a:extLst>
          </p:cNvPr>
          <p:cNvSpPr txBox="1"/>
          <p:nvPr/>
        </p:nvSpPr>
        <p:spPr>
          <a:xfrm>
            <a:off x="447040" y="386080"/>
            <a:ext cx="12070080"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The plan now is to go back and recreate table 4 from the </a:t>
            </a:r>
            <a:r>
              <a:rPr lang="en-GB" sz="2400" dirty="0" err="1"/>
              <a:t>swiss</a:t>
            </a:r>
            <a:r>
              <a:rPr lang="en-GB" sz="2400" dirty="0"/>
              <a:t> paper.</a:t>
            </a:r>
          </a:p>
          <a:p>
            <a:pPr marL="285750" indent="-285750">
              <a:buFont typeface="Arial" panose="020B0604020202020204" pitchFamily="34" charset="0"/>
              <a:buChar char="•"/>
            </a:pPr>
            <a:r>
              <a:rPr lang="en-GB" sz="2400" dirty="0"/>
              <a:t>This requires calculating the light yield from nuclear recoils and from electron recoils at 6 different energies.</a:t>
            </a:r>
          </a:p>
          <a:p>
            <a:pPr marL="285750" indent="-285750">
              <a:buFont typeface="Arial" panose="020B0604020202020204" pitchFamily="34" charset="0"/>
              <a:buChar char="•"/>
            </a:pPr>
            <a:r>
              <a:rPr lang="en-GB" sz="2400" dirty="0"/>
              <a:t>For neutrons the light yield is calculated for the 6 different scattering angles in the time of flight cut (in order to isolate elastic events). The PMT QE is roughly 15% according to </a:t>
            </a:r>
            <a:r>
              <a:rPr lang="en-GB" sz="2400" dirty="0" err="1"/>
              <a:t>Creus</a:t>
            </a:r>
            <a:r>
              <a:rPr lang="en-GB" sz="2400" dirty="0"/>
              <a:t> et al. , and the reflector used “is nearly a 100% diffuse Lambertian reflector” [The </a:t>
            </a:r>
            <a:r>
              <a:rPr lang="en-GB" sz="2400" dirty="0" err="1"/>
              <a:t>ArDM</a:t>
            </a:r>
            <a:r>
              <a:rPr lang="en-GB" sz="2400" dirty="0"/>
              <a:t> Collaboration et al 2009 JINST 4 P06001]. We will set the reflectivity between 97-98%.</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In order to calculate the light yield for the electron recoils, we will first make a calibration graph. We will use the 60keV photopeak from 241Am, 122 keV photopeak from 57Co, and the 341keV, 478keV and 1061keV Compton edges from 22Na, 137Cs and 22Na respectively.</a:t>
            </a:r>
            <a:endParaRPr lang="en-IL" sz="2400" dirty="0"/>
          </a:p>
        </p:txBody>
      </p:sp>
    </p:spTree>
    <p:extLst>
      <p:ext uri="{BB962C8B-B14F-4D97-AF65-F5344CB8AC3E}">
        <p14:creationId xmlns:p14="http://schemas.microsoft.com/office/powerpoint/2010/main" val="14570809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DBEDA449-FF1C-A40B-41A9-635857EBE2ED}"/>
              </a:ext>
            </a:extLst>
          </p:cNvPr>
          <p:cNvSpPr txBox="1"/>
          <p:nvPr/>
        </p:nvSpPr>
        <p:spPr>
          <a:xfrm>
            <a:off x="1056640" y="304800"/>
            <a:ext cx="10251440" cy="584775"/>
          </a:xfrm>
          <a:prstGeom prst="rect">
            <a:avLst/>
          </a:prstGeom>
          <a:noFill/>
        </p:spPr>
        <p:txBody>
          <a:bodyPr wrap="square" rtlCol="0">
            <a:spAutoFit/>
          </a:bodyPr>
          <a:lstStyle/>
          <a:p>
            <a:r>
              <a:rPr lang="en-US" sz="3200" b="1" u="sng" dirty="0"/>
              <a:t>Calculating Compton edges for </a:t>
            </a:r>
            <a:r>
              <a:rPr lang="en-GB" sz="3200" b="1" u="sng" dirty="0"/>
              <a:t>22Na, 137Cs gamma rays:</a:t>
            </a:r>
            <a:endParaRPr lang="en-IL" sz="3200" b="1" u="sng" dirty="0"/>
          </a:p>
        </p:txBody>
      </p:sp>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69B977DF-A5AB-3E12-E8A3-342735A67090}"/>
                  </a:ext>
                </a:extLst>
              </p:cNvPr>
              <p:cNvSpPr txBox="1"/>
              <p:nvPr/>
            </p:nvSpPr>
            <p:spPr>
              <a:xfrm>
                <a:off x="568960" y="1191428"/>
                <a:ext cx="11877040" cy="5459251"/>
              </a:xfrm>
              <a:prstGeom prst="rect">
                <a:avLst/>
              </a:prstGeom>
              <a:noFill/>
            </p:spPr>
            <p:txBody>
              <a:bodyPr wrap="square">
                <a:spAutoFit/>
              </a:bodyPr>
              <a:lstStyle/>
              <a:p>
                <a:r>
                  <a:rPr lang="en-GB" b="0" i="0" dirty="0">
                    <a:solidFill>
                      <a:srgbClr val="202122"/>
                    </a:solidFill>
                    <a:effectLst/>
                    <a:latin typeface="Arial" panose="020B0604020202020204" pitchFamily="34" charset="0"/>
                  </a:rPr>
                  <a:t>In a </a:t>
                </a:r>
                <a:r>
                  <a:rPr lang="en-GB" b="0" i="0" u="none" strike="noStrike" dirty="0">
                    <a:solidFill>
                      <a:srgbClr val="3366CC"/>
                    </a:solidFill>
                    <a:effectLst/>
                    <a:latin typeface="Arial" panose="020B0604020202020204" pitchFamily="34" charset="0"/>
                    <a:hlinkClick r:id="rId2" tooltip="Compton scattering"/>
                  </a:rPr>
                  <a:t>Compton scattering</a:t>
                </a:r>
                <a:r>
                  <a:rPr lang="en-GB" b="0" i="0" dirty="0">
                    <a:solidFill>
                      <a:srgbClr val="202122"/>
                    </a:solidFill>
                    <a:effectLst/>
                    <a:latin typeface="Arial" panose="020B0604020202020204" pitchFamily="34" charset="0"/>
                  </a:rPr>
                  <a:t> process, an incident photon collides with an electron in a material. The amount of energy exchanged varies with angle, and is given by the formula:</a:t>
                </a:r>
              </a:p>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𝐸</m:t>
                          </m:r>
                        </m:e>
                        <m:sup>
                          <m:r>
                            <a:rPr lang="en-GB" b="0" i="1" smtClean="0">
                              <a:latin typeface="Cambria Math" panose="02040503050406030204" pitchFamily="18" charset="0"/>
                            </a:rPr>
                            <m:t>′</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𝐸</m:t>
                          </m:r>
                        </m:num>
                        <m:den>
                          <m:r>
                            <a:rPr lang="en-GB" b="0" i="1" smtClean="0">
                              <a:latin typeface="Cambria Math" panose="02040503050406030204" pitchFamily="18" charset="0"/>
                            </a:rPr>
                            <m:t>1+</m:t>
                          </m:r>
                          <m:f>
                            <m:fPr>
                              <m:ctrlPr>
                                <a:rPr lang="en-GB" b="0" i="1" smtClean="0">
                                  <a:latin typeface="Cambria Math" panose="02040503050406030204" pitchFamily="18" charset="0"/>
                                </a:rPr>
                              </m:ctrlPr>
                            </m:fPr>
                            <m:num>
                              <m:r>
                                <a:rPr lang="en-GB" b="0" i="1" smtClean="0">
                                  <a:latin typeface="Cambria Math" panose="02040503050406030204" pitchFamily="18" charset="0"/>
                                </a:rPr>
                                <m:t>𝐸</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a:rPr lang="en-GB" b="0" i="1" smtClean="0">
                                      <a:latin typeface="Cambria Math" panose="02040503050406030204" pitchFamily="18" charset="0"/>
                                    </a:rPr>
                                    <m:t>𝑒</m:t>
                                  </m:r>
                                </m:sub>
                              </m:sSub>
                              <m:sSup>
                                <m:sSupPr>
                                  <m:ctrlPr>
                                    <a:rPr lang="en-GB" b="0" i="1" smtClean="0">
                                      <a:latin typeface="Cambria Math" panose="02040503050406030204" pitchFamily="18" charset="0"/>
                                    </a:rPr>
                                  </m:ctrlPr>
                                </m:sSupPr>
                                <m:e>
                                  <m:r>
                                    <a:rPr lang="en-GB" b="0" i="1" smtClean="0">
                                      <a:latin typeface="Cambria Math" panose="02040503050406030204" pitchFamily="18" charset="0"/>
                                    </a:rPr>
                                    <m:t>𝑐</m:t>
                                  </m:r>
                                </m:e>
                                <m:sup>
                                  <m:r>
                                    <a:rPr lang="en-GB" b="0" i="1" smtClean="0">
                                      <a:latin typeface="Cambria Math" panose="02040503050406030204" pitchFamily="18" charset="0"/>
                                    </a:rPr>
                                    <m:t>2</m:t>
                                  </m:r>
                                </m:sup>
                              </m:sSup>
                              <m:r>
                                <a:rPr lang="en-GB" b="0" i="1" smtClean="0">
                                  <a:latin typeface="Cambria Math" panose="02040503050406030204" pitchFamily="18" charset="0"/>
                                </a:rPr>
                                <m:t>(1−</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cos</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𝜃</m:t>
                                      </m:r>
                                    </m:e>
                                  </m:d>
                                </m:e>
                              </m:func>
                              <m:r>
                                <a:rPr lang="en-GB" b="0" i="1" smtClean="0">
                                  <a:latin typeface="Cambria Math" panose="02040503050406030204" pitchFamily="18" charset="0"/>
                                </a:rPr>
                                <m:t>)</m:t>
                              </m:r>
                            </m:den>
                          </m:f>
                        </m:den>
                      </m:f>
                    </m:oMath>
                  </m:oMathPara>
                </a14:m>
                <a:endParaRPr lang="en-GB" b="0" dirty="0"/>
              </a:p>
              <a:p>
                <a:r>
                  <a:rPr lang="en-GB" dirty="0"/>
                  <a:t>E is </a:t>
                </a:r>
                <a:r>
                  <a:rPr lang="en-GB" b="0" i="0" dirty="0">
                    <a:solidFill>
                      <a:srgbClr val="202122"/>
                    </a:solidFill>
                    <a:effectLst/>
                    <a:latin typeface="Arial" panose="020B0604020202020204" pitchFamily="34" charset="0"/>
                  </a:rPr>
                  <a:t>the energy of the incident photon</a:t>
                </a:r>
              </a:p>
              <a:p>
                <a:r>
                  <a:rPr lang="en-GB" dirty="0">
                    <a:solidFill>
                      <a:srgbClr val="202122"/>
                    </a:solidFill>
                    <a:latin typeface="Arial" panose="020B0604020202020204" pitchFamily="34" charset="0"/>
                  </a:rPr>
                  <a:t>E’ is the energy of the outgoing photon</a:t>
                </a:r>
                <a:endParaRPr lang="en-GB" b="0" i="0" dirty="0">
                  <a:solidFill>
                    <a:srgbClr val="202122"/>
                  </a:solidFill>
                  <a:effectLst/>
                  <a:latin typeface="Arial" panose="020B0604020202020204" pitchFamily="34" charset="0"/>
                </a:endParaRPr>
              </a:p>
              <a:p>
                <a14:m>
                  <m:oMath xmlns:m="http://schemas.openxmlformats.org/officeDocument/2006/math">
                    <m:r>
                      <a:rPr lang="en-GB" b="0" i="1" smtClean="0">
                        <a:latin typeface="Cambria Math" panose="02040503050406030204" pitchFamily="18" charset="0"/>
                      </a:rPr>
                      <m:t>𝜃</m:t>
                    </m:r>
                  </m:oMath>
                </a14:m>
                <a:r>
                  <a:rPr lang="en-GB" dirty="0"/>
                  <a:t> is the angle of deflection for the photon.</a:t>
                </a:r>
              </a:p>
              <a:p>
                <a:endParaRPr lang="en-GB" dirty="0"/>
              </a:p>
              <a:p>
                <a:r>
                  <a:rPr lang="en-GB" dirty="0"/>
                  <a:t>The energy of the electron is then calculated by E – E’, and a Compton edge is formed at a deflection angle of 180 degrees.</a:t>
                </a:r>
              </a:p>
              <a:p>
                <a:r>
                  <a:rPr lang="en-GB" dirty="0"/>
                  <a:t>Thus,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𝐸</m:t>
                        </m:r>
                      </m:e>
                      <m:sub>
                        <m:r>
                          <a:rPr lang="en-GB" sz="2400" b="0" i="1" smtClean="0">
                            <a:latin typeface="Cambria Math" panose="02040503050406030204" pitchFamily="18" charset="0"/>
                          </a:rPr>
                          <m:t>𝑐𝑒</m:t>
                        </m:r>
                      </m:sub>
                    </m:sSub>
                    <m:r>
                      <a:rPr lang="en-GB" sz="2400" b="0" i="1" smtClean="0">
                        <a:latin typeface="Cambria Math" panose="02040503050406030204" pitchFamily="18" charset="0"/>
                      </a:rPr>
                      <m:t>=</m:t>
                    </m:r>
                    <m:r>
                      <a:rPr lang="en-GB" sz="2400" b="0" i="1" smtClean="0">
                        <a:latin typeface="Cambria Math" panose="02040503050406030204" pitchFamily="18" charset="0"/>
                      </a:rPr>
                      <m:t>𝐸</m:t>
                    </m:r>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𝐸</m:t>
                        </m:r>
                      </m:e>
                      <m:sup>
                        <m:r>
                          <a:rPr lang="en-GB" sz="2400" b="0" i="1" smtClean="0">
                            <a:latin typeface="Cambria Math" panose="02040503050406030204" pitchFamily="18" charset="0"/>
                          </a:rPr>
                          <m:t>′</m:t>
                        </m:r>
                      </m:sup>
                    </m:sSup>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180</m:t>
                            </m:r>
                          </m:e>
                          <m:sup>
                            <m:r>
                              <a:rPr lang="en-GB" sz="2400" b="0" i="1" smtClean="0">
                                <a:latin typeface="Cambria Math" panose="02040503050406030204" pitchFamily="18" charset="0"/>
                              </a:rPr>
                              <m:t>∘</m:t>
                            </m:r>
                          </m:sup>
                        </m:sSup>
                      </m:e>
                    </m:d>
                    <m:r>
                      <a:rPr lang="en-GB" sz="2400" b="0" i="1" smtClean="0">
                        <a:latin typeface="Cambria Math" panose="02040503050406030204" pitchFamily="18" charset="0"/>
                      </a:rPr>
                      <m:t>=</m:t>
                    </m:r>
                    <m:r>
                      <a:rPr lang="en-GB" sz="2400" b="0" i="1" smtClean="0">
                        <a:latin typeface="Cambria Math" panose="02040503050406030204" pitchFamily="18" charset="0"/>
                      </a:rPr>
                      <m:t>𝐸</m:t>
                    </m:r>
                    <m:r>
                      <a:rPr lang="en-GB" sz="2400" b="0" i="1" smtClean="0">
                        <a:latin typeface="Cambria Math" panose="02040503050406030204" pitchFamily="18" charset="0"/>
                      </a:rPr>
                      <m:t> (1 −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1+</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2</m:t>
                            </m:r>
                            <m:r>
                              <a:rPr lang="en-GB" sz="2400" b="0" i="1" smtClean="0">
                                <a:latin typeface="Cambria Math" panose="02040503050406030204" pitchFamily="18" charset="0"/>
                              </a:rPr>
                              <m:t>𝐸</m:t>
                            </m:r>
                          </m:num>
                          <m:den>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𝑚</m:t>
                                </m:r>
                              </m:e>
                              <m:sub>
                                <m:r>
                                  <a:rPr lang="en-GB" sz="2400" b="0" i="1" smtClean="0">
                                    <a:latin typeface="Cambria Math" panose="02040503050406030204" pitchFamily="18" charset="0"/>
                                  </a:rPr>
                                  <m:t>𝑒</m:t>
                                </m:r>
                              </m:sub>
                            </m:sSub>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𝑐</m:t>
                                </m:r>
                              </m:e>
                              <m:sup>
                                <m:r>
                                  <a:rPr lang="en-GB" sz="2400" b="0" i="1" smtClean="0">
                                    <a:latin typeface="Cambria Math" panose="02040503050406030204" pitchFamily="18" charset="0"/>
                                  </a:rPr>
                                  <m:t>2</m:t>
                                </m:r>
                              </m:sup>
                            </m:sSup>
                          </m:den>
                        </m:f>
                      </m:den>
                    </m:f>
                    <m:r>
                      <a:rPr lang="en-GB" sz="2400" b="0" i="1" smtClean="0">
                        <a:latin typeface="Cambria Math" panose="02040503050406030204" pitchFamily="18" charset="0"/>
                      </a:rPr>
                      <m:t>)</m:t>
                    </m:r>
                  </m:oMath>
                </a14:m>
                <a:endParaRPr lang="en-GB" dirty="0"/>
              </a:p>
              <a:p>
                <a:r>
                  <a:rPr lang="en-GB" dirty="0"/>
                  <a:t>Plugging the numbers for gamma rays with energies 511keV, 662keV and 1274keV we get Compton edges :</a:t>
                </a:r>
                <a:endParaRPr lang="he-IL" dirty="0"/>
              </a:p>
              <a:p>
                <a:endParaRPr lang="he-IL" dirty="0"/>
              </a:p>
              <a:p>
                <a:r>
                  <a:rPr lang="en-GB" dirty="0"/>
                  <a:t>Compton Edge (511keV) =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3</m:t>
                        </m:r>
                      </m:den>
                    </m:f>
                    <m:r>
                      <a:rPr lang="en-GB" b="0" i="1" smtClean="0">
                        <a:latin typeface="Cambria Math" panose="02040503050406030204" pitchFamily="18" charset="0"/>
                      </a:rPr>
                      <m:t>𝐸</m:t>
                    </m:r>
                    <m:r>
                      <a:rPr lang="en-GB" b="0" i="1" smtClean="0">
                        <a:latin typeface="Cambria Math" panose="02040503050406030204" pitchFamily="18" charset="0"/>
                      </a:rPr>
                      <m:t>=341</m:t>
                    </m:r>
                    <m:r>
                      <a:rPr lang="en-GB" b="0" i="1" smtClean="0">
                        <a:latin typeface="Cambria Math" panose="02040503050406030204" pitchFamily="18" charset="0"/>
                      </a:rPr>
                      <m:t>𝑘𝑒𝑉</m:t>
                    </m:r>
                  </m:oMath>
                </a14:m>
                <a:endParaRPr lang="en-GB" b="0" dirty="0"/>
              </a:p>
              <a:p>
                <a:r>
                  <a:rPr lang="en-GB" dirty="0"/>
                  <a:t>Compton Edge (662keV) = </a:t>
                </a:r>
                <a14:m>
                  <m:oMath xmlns:m="http://schemas.openxmlformats.org/officeDocument/2006/math">
                    <m:r>
                      <a:rPr lang="en-GB" b="0" i="1" smtClean="0">
                        <a:latin typeface="Cambria Math" panose="02040503050406030204" pitchFamily="18" charset="0"/>
                      </a:rPr>
                      <m:t>0.72</m:t>
                    </m:r>
                    <m:r>
                      <a:rPr lang="en-GB" b="0" i="1" smtClean="0">
                        <a:latin typeface="Cambria Math" panose="02040503050406030204" pitchFamily="18" charset="0"/>
                      </a:rPr>
                      <m:t>𝐸</m:t>
                    </m:r>
                    <m:r>
                      <a:rPr lang="en-GB" b="0" i="1" smtClean="0">
                        <a:latin typeface="Cambria Math" panose="02040503050406030204" pitchFamily="18" charset="0"/>
                      </a:rPr>
                      <m:t>=478</m:t>
                    </m:r>
                    <m:r>
                      <a:rPr lang="en-GB" b="0" i="1" smtClean="0">
                        <a:latin typeface="Cambria Math" panose="02040503050406030204" pitchFamily="18" charset="0"/>
                      </a:rPr>
                      <m:t>𝑘𝑒𝑉</m:t>
                    </m:r>
                  </m:oMath>
                </a14:m>
                <a:endParaRPr lang="en-GB" dirty="0"/>
              </a:p>
              <a:p>
                <a:r>
                  <a:rPr lang="en-GB" dirty="0"/>
                  <a:t>Compton Edge(1274keV) = </a:t>
                </a:r>
                <a14:m>
                  <m:oMath xmlns:m="http://schemas.openxmlformats.org/officeDocument/2006/math">
                    <m:r>
                      <a:rPr lang="en-GB" b="0" i="1" smtClean="0">
                        <a:latin typeface="Cambria Math" panose="02040503050406030204" pitchFamily="18" charset="0"/>
                      </a:rPr>
                      <m:t>0.833</m:t>
                    </m:r>
                    <m:r>
                      <a:rPr lang="en-GB" b="0" i="1" smtClean="0">
                        <a:latin typeface="Cambria Math" panose="02040503050406030204" pitchFamily="18" charset="0"/>
                      </a:rPr>
                      <m:t>𝐸</m:t>
                    </m:r>
                    <m:r>
                      <a:rPr lang="en-GB" b="0" i="1" smtClean="0">
                        <a:latin typeface="Cambria Math" panose="02040503050406030204" pitchFamily="18" charset="0"/>
                      </a:rPr>
                      <m:t>=1061</m:t>
                    </m:r>
                    <m:r>
                      <a:rPr lang="en-GB" b="0" i="1" smtClean="0">
                        <a:latin typeface="Cambria Math" panose="02040503050406030204" pitchFamily="18" charset="0"/>
                      </a:rPr>
                      <m:t>𝑘𝑒𝑉</m:t>
                    </m:r>
                  </m:oMath>
                </a14:m>
                <a:endParaRPr lang="en-GB" dirty="0"/>
              </a:p>
              <a:p>
                <a:endParaRPr lang="en-IL" dirty="0"/>
              </a:p>
            </p:txBody>
          </p:sp>
        </mc:Choice>
        <mc:Fallback xmlns="">
          <p:sp>
            <p:nvSpPr>
              <p:cNvPr id="6" name="תיבת טקסט 5">
                <a:extLst>
                  <a:ext uri="{FF2B5EF4-FFF2-40B4-BE49-F238E27FC236}">
                    <a16:creationId xmlns:a16="http://schemas.microsoft.com/office/drawing/2014/main" id="{69B977DF-A5AB-3E12-E8A3-342735A67090}"/>
                  </a:ext>
                </a:extLst>
              </p:cNvPr>
              <p:cNvSpPr txBox="1">
                <a:spLocks noRot="1" noChangeAspect="1" noMove="1" noResize="1" noEditPoints="1" noAdjustHandles="1" noChangeArrowheads="1" noChangeShapeType="1" noTextEdit="1"/>
              </p:cNvSpPr>
              <p:nvPr/>
            </p:nvSpPr>
            <p:spPr>
              <a:xfrm>
                <a:off x="568960" y="1191428"/>
                <a:ext cx="11877040" cy="5459251"/>
              </a:xfrm>
              <a:prstGeom prst="rect">
                <a:avLst/>
              </a:prstGeom>
              <a:blipFill>
                <a:blip r:embed="rId3"/>
                <a:stretch>
                  <a:fillRect l="-410" t="-558"/>
                </a:stretch>
              </a:blipFill>
            </p:spPr>
            <p:txBody>
              <a:bodyPr/>
              <a:lstStyle/>
              <a:p>
                <a:r>
                  <a:rPr lang="en-IL">
                    <a:noFill/>
                  </a:rPr>
                  <a:t> </a:t>
                </a:r>
              </a:p>
            </p:txBody>
          </p:sp>
        </mc:Fallback>
      </mc:AlternateContent>
    </p:spTree>
    <p:extLst>
      <p:ext uri="{BB962C8B-B14F-4D97-AF65-F5344CB8AC3E}">
        <p14:creationId xmlns:p14="http://schemas.microsoft.com/office/powerpoint/2010/main" val="2454560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B94FF38-F1ED-9786-BCB9-E12DE0D69E76}"/>
              </a:ext>
            </a:extLst>
          </p:cNvPr>
          <p:cNvPicPr>
            <a:picLocks noChangeAspect="1"/>
          </p:cNvPicPr>
          <p:nvPr/>
        </p:nvPicPr>
        <p:blipFill>
          <a:blip r:embed="rId2"/>
          <a:stretch>
            <a:fillRect/>
          </a:stretch>
        </p:blipFill>
        <p:spPr>
          <a:xfrm>
            <a:off x="986215" y="768251"/>
            <a:ext cx="9001065" cy="4629440"/>
          </a:xfrm>
          <a:prstGeom prst="rect">
            <a:avLst/>
          </a:prstGeom>
        </p:spPr>
      </p:pic>
      <p:sp>
        <p:nvSpPr>
          <p:cNvPr id="4" name="תיבת טקסט 3">
            <a:extLst>
              <a:ext uri="{FF2B5EF4-FFF2-40B4-BE49-F238E27FC236}">
                <a16:creationId xmlns:a16="http://schemas.microsoft.com/office/drawing/2014/main" id="{58196F6C-FF5C-562D-CDD2-AB5A6D134433}"/>
              </a:ext>
            </a:extLst>
          </p:cNvPr>
          <p:cNvSpPr txBox="1"/>
          <p:nvPr/>
        </p:nvSpPr>
        <p:spPr>
          <a:xfrm>
            <a:off x="426720" y="5871302"/>
            <a:ext cx="12354560" cy="646331"/>
          </a:xfrm>
          <a:prstGeom prst="rect">
            <a:avLst/>
          </a:prstGeom>
          <a:noFill/>
        </p:spPr>
        <p:txBody>
          <a:bodyPr wrap="square" rtlCol="0">
            <a:spAutoFit/>
          </a:bodyPr>
          <a:lstStyle/>
          <a:p>
            <a:r>
              <a:rPr lang="en-GB" dirty="0"/>
              <a:t>We now want to be able to extract the light yield from this histogram. In order to do that we average the two PMTs and then fit a </a:t>
            </a:r>
          </a:p>
          <a:p>
            <a:r>
              <a:rPr lang="en-GB" dirty="0"/>
              <a:t>Gaussian around the photopeak to find the mean and the std.</a:t>
            </a:r>
            <a:endParaRPr lang="en-IL" dirty="0"/>
          </a:p>
        </p:txBody>
      </p:sp>
      <p:sp>
        <p:nvSpPr>
          <p:cNvPr id="7" name="תיבת טקסט 6">
            <a:extLst>
              <a:ext uri="{FF2B5EF4-FFF2-40B4-BE49-F238E27FC236}">
                <a16:creationId xmlns:a16="http://schemas.microsoft.com/office/drawing/2014/main" id="{44FBF184-DDF7-7A61-6B19-56CD3816F129}"/>
              </a:ext>
            </a:extLst>
          </p:cNvPr>
          <p:cNvSpPr txBox="1"/>
          <p:nvPr/>
        </p:nvSpPr>
        <p:spPr>
          <a:xfrm>
            <a:off x="426720" y="294640"/>
            <a:ext cx="10800080" cy="369332"/>
          </a:xfrm>
          <a:prstGeom prst="rect">
            <a:avLst/>
          </a:prstGeom>
          <a:noFill/>
        </p:spPr>
        <p:txBody>
          <a:bodyPr wrap="square" rtlCol="0">
            <a:spAutoFit/>
          </a:bodyPr>
          <a:lstStyle/>
          <a:p>
            <a:r>
              <a:rPr lang="en-GB" dirty="0"/>
              <a:t>This is an example of a scintillation yield histogram for a 60keV gamma ray.</a:t>
            </a:r>
            <a:endParaRPr lang="en-IL" dirty="0"/>
          </a:p>
        </p:txBody>
      </p:sp>
    </p:spTree>
    <p:extLst>
      <p:ext uri="{BB962C8B-B14F-4D97-AF65-F5344CB8AC3E}">
        <p14:creationId xmlns:p14="http://schemas.microsoft.com/office/powerpoint/2010/main" val="749930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77438BE6-9580-F5E8-85C4-373C7CEE218A}"/>
              </a:ext>
            </a:extLst>
          </p:cNvPr>
          <p:cNvPicPr>
            <a:picLocks noChangeAspect="1"/>
          </p:cNvPicPr>
          <p:nvPr/>
        </p:nvPicPr>
        <p:blipFill>
          <a:blip r:embed="rId2"/>
          <a:stretch>
            <a:fillRect/>
          </a:stretch>
        </p:blipFill>
        <p:spPr>
          <a:xfrm>
            <a:off x="88596" y="294640"/>
            <a:ext cx="12402727" cy="6278880"/>
          </a:xfrm>
          <a:prstGeom prst="rect">
            <a:avLst/>
          </a:prstGeom>
        </p:spPr>
      </p:pic>
    </p:spTree>
    <p:extLst>
      <p:ext uri="{BB962C8B-B14F-4D97-AF65-F5344CB8AC3E}">
        <p14:creationId xmlns:p14="http://schemas.microsoft.com/office/powerpoint/2010/main" val="758077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7008787E-E061-6DBF-A436-60DE012DCD27}"/>
              </a:ext>
            </a:extLst>
          </p:cNvPr>
          <p:cNvSpPr txBox="1"/>
          <p:nvPr/>
        </p:nvSpPr>
        <p:spPr>
          <a:xfrm>
            <a:off x="426720" y="294640"/>
            <a:ext cx="10800080" cy="646331"/>
          </a:xfrm>
          <a:prstGeom prst="rect">
            <a:avLst/>
          </a:prstGeom>
          <a:noFill/>
        </p:spPr>
        <p:txBody>
          <a:bodyPr wrap="square" rtlCol="0">
            <a:spAutoFit/>
          </a:bodyPr>
          <a:lstStyle/>
          <a:p>
            <a:r>
              <a:rPr lang="en-GB" dirty="0"/>
              <a:t>If we were to look at the energy deposit of the photon, we would expect to see a sharp peak at the photopeak energy , like this:</a:t>
            </a:r>
            <a:endParaRPr lang="en-IL" dirty="0"/>
          </a:p>
        </p:txBody>
      </p:sp>
      <p:pic>
        <p:nvPicPr>
          <p:cNvPr id="9" name="תמונה 8">
            <a:extLst>
              <a:ext uri="{FF2B5EF4-FFF2-40B4-BE49-F238E27FC236}">
                <a16:creationId xmlns:a16="http://schemas.microsoft.com/office/drawing/2014/main" id="{B1FB8F6F-DF60-AD22-9DEC-D61DEA05F55D}"/>
              </a:ext>
            </a:extLst>
          </p:cNvPr>
          <p:cNvPicPr>
            <a:picLocks noChangeAspect="1"/>
          </p:cNvPicPr>
          <p:nvPr/>
        </p:nvPicPr>
        <p:blipFill>
          <a:blip r:embed="rId2"/>
          <a:stretch>
            <a:fillRect/>
          </a:stretch>
        </p:blipFill>
        <p:spPr>
          <a:xfrm>
            <a:off x="1213383" y="853942"/>
            <a:ext cx="8296378" cy="4199977"/>
          </a:xfrm>
          <a:prstGeom prst="rect">
            <a:avLst/>
          </a:prstGeom>
        </p:spPr>
      </p:pic>
    </p:spTree>
    <p:extLst>
      <p:ext uri="{BB962C8B-B14F-4D97-AF65-F5344CB8AC3E}">
        <p14:creationId xmlns:p14="http://schemas.microsoft.com/office/powerpoint/2010/main" val="953470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EB3B636A-25A9-84A3-6A4F-45553575BB15}"/>
              </a:ext>
            </a:extLst>
          </p:cNvPr>
          <p:cNvPicPr>
            <a:picLocks noChangeAspect="1"/>
          </p:cNvPicPr>
          <p:nvPr/>
        </p:nvPicPr>
        <p:blipFill>
          <a:blip r:embed="rId2"/>
          <a:stretch>
            <a:fillRect/>
          </a:stretch>
        </p:blipFill>
        <p:spPr>
          <a:xfrm>
            <a:off x="834287" y="101600"/>
            <a:ext cx="9411287" cy="4826000"/>
          </a:xfrm>
          <a:prstGeom prst="rect">
            <a:avLst/>
          </a:prstGeom>
        </p:spPr>
      </p:pic>
      <p:sp>
        <p:nvSpPr>
          <p:cNvPr id="4" name="תיבת טקסט 3">
            <a:extLst>
              <a:ext uri="{FF2B5EF4-FFF2-40B4-BE49-F238E27FC236}">
                <a16:creationId xmlns:a16="http://schemas.microsoft.com/office/drawing/2014/main" id="{5F55C58B-F983-C149-4DE3-3C87E90BFEB7}"/>
              </a:ext>
            </a:extLst>
          </p:cNvPr>
          <p:cNvSpPr txBox="1"/>
          <p:nvPr/>
        </p:nvSpPr>
        <p:spPr>
          <a:xfrm>
            <a:off x="1209040" y="5455920"/>
            <a:ext cx="10505440" cy="369332"/>
          </a:xfrm>
          <a:prstGeom prst="rect">
            <a:avLst/>
          </a:prstGeom>
          <a:noFill/>
        </p:spPr>
        <p:txBody>
          <a:bodyPr wrap="square" rtlCol="0">
            <a:spAutoFit/>
          </a:bodyPr>
          <a:lstStyle/>
          <a:p>
            <a:r>
              <a:rPr lang="en-GB" dirty="0"/>
              <a:t>With 122keV photon we first see a Compton edge on the left, and then a photopeak on the right.</a:t>
            </a:r>
            <a:endParaRPr lang="en-IL" dirty="0"/>
          </a:p>
        </p:txBody>
      </p:sp>
      <p:sp>
        <p:nvSpPr>
          <p:cNvPr id="5" name="תיבת טקסט 4">
            <a:extLst>
              <a:ext uri="{FF2B5EF4-FFF2-40B4-BE49-F238E27FC236}">
                <a16:creationId xmlns:a16="http://schemas.microsoft.com/office/drawing/2014/main" id="{97D86C05-AD9C-26DD-76B3-1DEFFD4C84A1}"/>
              </a:ext>
            </a:extLst>
          </p:cNvPr>
          <p:cNvSpPr txBox="1"/>
          <p:nvPr/>
        </p:nvSpPr>
        <p:spPr>
          <a:xfrm>
            <a:off x="5862320" y="2514600"/>
            <a:ext cx="1788160" cy="369332"/>
          </a:xfrm>
          <a:prstGeom prst="rect">
            <a:avLst/>
          </a:prstGeom>
          <a:noFill/>
        </p:spPr>
        <p:txBody>
          <a:bodyPr wrap="square" rtlCol="0">
            <a:spAutoFit/>
          </a:bodyPr>
          <a:lstStyle/>
          <a:p>
            <a:r>
              <a:rPr lang="en-GB" dirty="0"/>
              <a:t>Photopeak</a:t>
            </a:r>
            <a:endParaRPr lang="en-IL" dirty="0"/>
          </a:p>
        </p:txBody>
      </p:sp>
      <p:sp>
        <p:nvSpPr>
          <p:cNvPr id="6" name="תיבת טקסט 5">
            <a:extLst>
              <a:ext uri="{FF2B5EF4-FFF2-40B4-BE49-F238E27FC236}">
                <a16:creationId xmlns:a16="http://schemas.microsoft.com/office/drawing/2014/main" id="{B08F4BDC-FD81-4488-7459-CC2309BCF34E}"/>
              </a:ext>
            </a:extLst>
          </p:cNvPr>
          <p:cNvSpPr txBox="1"/>
          <p:nvPr/>
        </p:nvSpPr>
        <p:spPr>
          <a:xfrm>
            <a:off x="2454224" y="2699266"/>
            <a:ext cx="1788160" cy="369332"/>
          </a:xfrm>
          <a:prstGeom prst="rect">
            <a:avLst/>
          </a:prstGeom>
          <a:noFill/>
        </p:spPr>
        <p:txBody>
          <a:bodyPr wrap="square" rtlCol="0">
            <a:spAutoFit/>
          </a:bodyPr>
          <a:lstStyle/>
          <a:p>
            <a:r>
              <a:rPr lang="en-GB" dirty="0"/>
              <a:t>Compton Edge</a:t>
            </a:r>
            <a:endParaRPr lang="en-IL" dirty="0"/>
          </a:p>
        </p:txBody>
      </p:sp>
    </p:spTree>
    <p:extLst>
      <p:ext uri="{BB962C8B-B14F-4D97-AF65-F5344CB8AC3E}">
        <p14:creationId xmlns:p14="http://schemas.microsoft.com/office/powerpoint/2010/main" val="3049002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B9E9976-A27D-D57A-C124-56CE93DB8A3E}"/>
              </a:ext>
            </a:extLst>
          </p:cNvPr>
          <p:cNvPicPr>
            <a:picLocks noChangeAspect="1"/>
          </p:cNvPicPr>
          <p:nvPr/>
        </p:nvPicPr>
        <p:blipFill>
          <a:blip r:embed="rId2"/>
          <a:stretch>
            <a:fillRect/>
          </a:stretch>
        </p:blipFill>
        <p:spPr>
          <a:xfrm>
            <a:off x="0" y="134755"/>
            <a:ext cx="12614955" cy="6580682"/>
          </a:xfrm>
          <a:prstGeom prst="rect">
            <a:avLst/>
          </a:prstGeom>
        </p:spPr>
      </p:pic>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153F1447-6193-F748-033C-F7B3A68A1798}"/>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8" name="תיבת טקסט 7">
                <a:extLst>
                  <a:ext uri="{FF2B5EF4-FFF2-40B4-BE49-F238E27FC236}">
                    <a16:creationId xmlns:a16="http://schemas.microsoft.com/office/drawing/2014/main" id="{153F1447-6193-F748-033C-F7B3A68A1798}"/>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BE3827E9-0B1B-B06F-384D-F70D1FDD2C05}"/>
                  </a:ext>
                </a:extLst>
              </p:cNvPr>
              <p:cNvSpPr txBox="1"/>
              <p:nvPr/>
            </p:nvSpPr>
            <p:spPr>
              <a:xfrm>
                <a:off x="3644170" y="2965910"/>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oMath>
                  </m:oMathPara>
                </a14:m>
                <a:endParaRPr lang="en-IL" b="1" baseline="-25000" dirty="0">
                  <a:solidFill>
                    <a:schemeClr val="accent6">
                      <a:lumMod val="75000"/>
                    </a:schemeClr>
                  </a:solidFill>
                </a:endParaRPr>
              </a:p>
            </p:txBody>
          </p:sp>
        </mc:Choice>
        <mc:Fallback xmlns="">
          <p:sp>
            <p:nvSpPr>
              <p:cNvPr id="10" name="תיבת טקסט 9">
                <a:extLst>
                  <a:ext uri="{FF2B5EF4-FFF2-40B4-BE49-F238E27FC236}">
                    <a16:creationId xmlns:a16="http://schemas.microsoft.com/office/drawing/2014/main" id="{BE3827E9-0B1B-B06F-384D-F70D1FDD2C05}"/>
                  </a:ext>
                </a:extLst>
              </p:cNvPr>
              <p:cNvSpPr txBox="1">
                <a:spLocks noRot="1" noChangeAspect="1" noMove="1" noResize="1" noEditPoints="1" noAdjustHandles="1" noChangeArrowheads="1" noChangeShapeType="1" noTextEdit="1"/>
              </p:cNvSpPr>
              <p:nvPr/>
            </p:nvSpPr>
            <p:spPr>
              <a:xfrm>
                <a:off x="3644170" y="2965910"/>
                <a:ext cx="841951" cy="369332"/>
              </a:xfrm>
              <a:prstGeom prst="rect">
                <a:avLst/>
              </a:prstGeom>
              <a:blipFill>
                <a:blip r:embed="rId4"/>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13F8F9EB-8C21-83BE-0B93-C1DBD297AD5B}"/>
                  </a:ext>
                </a:extLst>
              </p:cNvPr>
              <p:cNvSpPr txBox="1"/>
              <p:nvPr/>
            </p:nvSpPr>
            <p:spPr>
              <a:xfrm>
                <a:off x="6299994" y="2665923"/>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oMath>
                  </m:oMathPara>
                </a14:m>
                <a:endParaRPr lang="en-IL" b="1" baseline="-25000" dirty="0">
                  <a:solidFill>
                    <a:schemeClr val="accent6">
                      <a:lumMod val="75000"/>
                    </a:schemeClr>
                  </a:solidFill>
                </a:endParaRPr>
              </a:p>
            </p:txBody>
          </p:sp>
        </mc:Choice>
        <mc:Fallback xmlns="">
          <p:sp>
            <p:nvSpPr>
              <p:cNvPr id="11" name="תיבת טקסט 10">
                <a:extLst>
                  <a:ext uri="{FF2B5EF4-FFF2-40B4-BE49-F238E27FC236}">
                    <a16:creationId xmlns:a16="http://schemas.microsoft.com/office/drawing/2014/main" id="{13F8F9EB-8C21-83BE-0B93-C1DBD297AD5B}"/>
                  </a:ext>
                </a:extLst>
              </p:cNvPr>
              <p:cNvSpPr txBox="1">
                <a:spLocks noRot="1" noChangeAspect="1" noMove="1" noResize="1" noEditPoints="1" noAdjustHandles="1" noChangeArrowheads="1" noChangeShapeType="1" noTextEdit="1"/>
              </p:cNvSpPr>
              <p:nvPr/>
            </p:nvSpPr>
            <p:spPr>
              <a:xfrm>
                <a:off x="6299994" y="2665923"/>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2D1608FA-A08F-3109-74AB-A29C1AADCAD0}"/>
                  </a:ext>
                </a:extLst>
              </p:cNvPr>
              <p:cNvSpPr txBox="1"/>
              <p:nvPr/>
            </p:nvSpPr>
            <p:spPr>
              <a:xfrm>
                <a:off x="3304933" y="1730668"/>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13" name="תיבת טקסט 12">
                <a:extLst>
                  <a:ext uri="{FF2B5EF4-FFF2-40B4-BE49-F238E27FC236}">
                    <a16:creationId xmlns:a16="http://schemas.microsoft.com/office/drawing/2014/main" id="{2D1608FA-A08F-3109-74AB-A29C1AADCAD0}"/>
                  </a:ext>
                </a:extLst>
              </p:cNvPr>
              <p:cNvSpPr txBox="1">
                <a:spLocks noRot="1" noChangeAspect="1" noMove="1" noResize="1" noEditPoints="1" noAdjustHandles="1" noChangeArrowheads="1" noChangeShapeType="1" noTextEdit="1"/>
              </p:cNvSpPr>
              <p:nvPr/>
            </p:nvSpPr>
            <p:spPr>
              <a:xfrm>
                <a:off x="3304933" y="1730668"/>
                <a:ext cx="1074562" cy="369332"/>
              </a:xfrm>
              <a:prstGeom prst="rect">
                <a:avLst/>
              </a:prstGeom>
              <a:blipFill>
                <a:blip r:embed="rId6"/>
                <a:stretch>
                  <a:fillRect b="-1667"/>
                </a:stretch>
              </a:blipFill>
            </p:spPr>
            <p:txBody>
              <a:bodyPr/>
              <a:lstStyle/>
              <a:p>
                <a:r>
                  <a:rPr lang="en-IL">
                    <a:noFill/>
                  </a:rPr>
                  <a:t> </a:t>
                </a:r>
              </a:p>
            </p:txBody>
          </p:sp>
        </mc:Fallback>
      </mc:AlternateContent>
    </p:spTree>
    <p:extLst>
      <p:ext uri="{BB962C8B-B14F-4D97-AF65-F5344CB8AC3E}">
        <p14:creationId xmlns:p14="http://schemas.microsoft.com/office/powerpoint/2010/main" val="11531948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E5EEB2C0-3279-00A0-C336-3B77D0FB70F0}"/>
              </a:ext>
            </a:extLst>
          </p:cNvPr>
          <p:cNvPicPr>
            <a:picLocks noChangeAspect="1"/>
          </p:cNvPicPr>
          <p:nvPr/>
        </p:nvPicPr>
        <p:blipFill>
          <a:blip r:embed="rId2"/>
          <a:stretch>
            <a:fillRect/>
          </a:stretch>
        </p:blipFill>
        <p:spPr>
          <a:xfrm>
            <a:off x="0" y="0"/>
            <a:ext cx="6299994" cy="3179217"/>
          </a:xfrm>
          <a:prstGeom prst="rect">
            <a:avLst/>
          </a:prstGeom>
        </p:spPr>
      </p:pic>
      <p:pic>
        <p:nvPicPr>
          <p:cNvPr id="5" name="תמונה 4">
            <a:extLst>
              <a:ext uri="{FF2B5EF4-FFF2-40B4-BE49-F238E27FC236}">
                <a16:creationId xmlns:a16="http://schemas.microsoft.com/office/drawing/2014/main" id="{EA593B6A-6FF9-39E6-553B-CF0B2C1E7B3E}"/>
              </a:ext>
            </a:extLst>
          </p:cNvPr>
          <p:cNvPicPr>
            <a:picLocks noChangeAspect="1"/>
          </p:cNvPicPr>
          <p:nvPr/>
        </p:nvPicPr>
        <p:blipFill>
          <a:blip r:embed="rId3"/>
          <a:stretch>
            <a:fillRect/>
          </a:stretch>
        </p:blipFill>
        <p:spPr>
          <a:xfrm>
            <a:off x="6299994" y="141345"/>
            <a:ext cx="6227569" cy="3179217"/>
          </a:xfrm>
          <a:prstGeom prst="rect">
            <a:avLst/>
          </a:prstGeom>
        </p:spPr>
      </p:pic>
      <p:pic>
        <p:nvPicPr>
          <p:cNvPr id="7" name="תמונה 6">
            <a:extLst>
              <a:ext uri="{FF2B5EF4-FFF2-40B4-BE49-F238E27FC236}">
                <a16:creationId xmlns:a16="http://schemas.microsoft.com/office/drawing/2014/main" id="{B7FC2D95-975C-EAB2-4B66-E83C3AF65683}"/>
              </a:ext>
            </a:extLst>
          </p:cNvPr>
          <p:cNvPicPr>
            <a:picLocks noChangeAspect="1"/>
          </p:cNvPicPr>
          <p:nvPr/>
        </p:nvPicPr>
        <p:blipFill>
          <a:blip r:embed="rId4"/>
          <a:stretch>
            <a:fillRect/>
          </a:stretch>
        </p:blipFill>
        <p:spPr>
          <a:xfrm>
            <a:off x="210713" y="3371672"/>
            <a:ext cx="6637127" cy="3344983"/>
          </a:xfrm>
          <a:prstGeom prst="rect">
            <a:avLst/>
          </a:prstGeom>
        </p:spPr>
      </p:pic>
      <p:sp>
        <p:nvSpPr>
          <p:cNvPr id="8" name="תיבת טקסט 7">
            <a:extLst>
              <a:ext uri="{FF2B5EF4-FFF2-40B4-BE49-F238E27FC236}">
                <a16:creationId xmlns:a16="http://schemas.microsoft.com/office/drawing/2014/main" id="{4D29631A-2209-FA55-A8E3-3702001090B8}"/>
              </a:ext>
            </a:extLst>
          </p:cNvPr>
          <p:cNvSpPr txBox="1"/>
          <p:nvPr/>
        </p:nvSpPr>
        <p:spPr>
          <a:xfrm>
            <a:off x="7142480" y="3678784"/>
            <a:ext cx="5140960" cy="923330"/>
          </a:xfrm>
          <a:prstGeom prst="rect">
            <a:avLst/>
          </a:prstGeom>
          <a:noFill/>
        </p:spPr>
        <p:txBody>
          <a:bodyPr wrap="square" rtlCol="0">
            <a:spAutoFit/>
          </a:bodyPr>
          <a:lstStyle/>
          <a:p>
            <a:r>
              <a:rPr lang="en-GB" dirty="0"/>
              <a:t>At higher photon energies we can no longer see a photopeak, since the Compton scatter integral is considerably larger than the photopeak.</a:t>
            </a:r>
            <a:endParaRPr lang="en-IL" dirty="0"/>
          </a:p>
        </p:txBody>
      </p:sp>
    </p:spTree>
    <p:extLst>
      <p:ext uri="{BB962C8B-B14F-4D97-AF65-F5344CB8AC3E}">
        <p14:creationId xmlns:p14="http://schemas.microsoft.com/office/powerpoint/2010/main" val="26559744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7A64FE09-21C6-AF9F-CC78-86CC5AF2FF19}"/>
              </a:ext>
            </a:extLst>
          </p:cNvPr>
          <p:cNvSpPr txBox="1"/>
          <p:nvPr/>
        </p:nvSpPr>
        <p:spPr>
          <a:xfrm>
            <a:off x="284480" y="264160"/>
            <a:ext cx="11572240" cy="923330"/>
          </a:xfrm>
          <a:prstGeom prst="rect">
            <a:avLst/>
          </a:prstGeom>
          <a:noFill/>
        </p:spPr>
        <p:txBody>
          <a:bodyPr wrap="square" rtlCol="0">
            <a:spAutoFit/>
          </a:bodyPr>
          <a:lstStyle/>
          <a:p>
            <a:r>
              <a:rPr lang="en-GB" dirty="0"/>
              <a:t>And so in order to extract the light yield, we have to use the Compton Edge instead of a photopeak.</a:t>
            </a:r>
          </a:p>
          <a:p>
            <a:r>
              <a:rPr lang="en-GB" dirty="0"/>
              <a:t>Looking at the scintillation yield, after the peak we see a soft drop off, whereas if we were to look at the energy deposit we see a sharper drop off which is after the Compton Edge energy -</a:t>
            </a:r>
            <a:endParaRPr lang="en-IL" dirty="0"/>
          </a:p>
        </p:txBody>
      </p:sp>
      <p:pic>
        <p:nvPicPr>
          <p:cNvPr id="4" name="תמונה 3">
            <a:extLst>
              <a:ext uri="{FF2B5EF4-FFF2-40B4-BE49-F238E27FC236}">
                <a16:creationId xmlns:a16="http://schemas.microsoft.com/office/drawing/2014/main" id="{F438F4CE-55B3-DF61-01A1-41A1AFFEB5A5}"/>
              </a:ext>
            </a:extLst>
          </p:cNvPr>
          <p:cNvPicPr>
            <a:picLocks noChangeAspect="1"/>
          </p:cNvPicPr>
          <p:nvPr/>
        </p:nvPicPr>
        <p:blipFill>
          <a:blip r:embed="rId2"/>
          <a:stretch>
            <a:fillRect/>
          </a:stretch>
        </p:blipFill>
        <p:spPr>
          <a:xfrm>
            <a:off x="1271167" y="1187490"/>
            <a:ext cx="8167473" cy="417290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דיו 4">
                <a:extLst>
                  <a:ext uri="{FF2B5EF4-FFF2-40B4-BE49-F238E27FC236}">
                    <a16:creationId xmlns:a16="http://schemas.microsoft.com/office/drawing/2014/main" id="{F3123D9C-52E2-23E1-5D6F-4B7AD2F21333}"/>
                  </a:ext>
                </a:extLst>
              </p14:cNvPr>
              <p14:cNvContentPartPr/>
              <p14:nvPr/>
            </p14:nvContentPartPr>
            <p14:xfrm>
              <a:off x="6034240" y="2011280"/>
              <a:ext cx="560520" cy="1423800"/>
            </p14:xfrm>
          </p:contentPart>
        </mc:Choice>
        <mc:Fallback xmlns="">
          <p:pic>
            <p:nvPicPr>
              <p:cNvPr id="5" name="דיו 4">
                <a:extLst>
                  <a:ext uri="{FF2B5EF4-FFF2-40B4-BE49-F238E27FC236}">
                    <a16:creationId xmlns:a16="http://schemas.microsoft.com/office/drawing/2014/main" id="{F3123D9C-52E2-23E1-5D6F-4B7AD2F21333}"/>
                  </a:ext>
                </a:extLst>
              </p:cNvPr>
              <p:cNvPicPr/>
              <p:nvPr/>
            </p:nvPicPr>
            <p:blipFill>
              <a:blip r:embed="rId4"/>
              <a:stretch>
                <a:fillRect/>
              </a:stretch>
            </p:blipFill>
            <p:spPr>
              <a:xfrm>
                <a:off x="6025240" y="2002280"/>
                <a:ext cx="578160" cy="1441440"/>
              </a:xfrm>
              <a:prstGeom prst="rect">
                <a:avLst/>
              </a:prstGeom>
            </p:spPr>
          </p:pic>
        </mc:Fallback>
      </mc:AlternateContent>
      <p:sp>
        <p:nvSpPr>
          <p:cNvPr id="9" name="תיבת טקסט 8">
            <a:extLst>
              <a:ext uri="{FF2B5EF4-FFF2-40B4-BE49-F238E27FC236}">
                <a16:creationId xmlns:a16="http://schemas.microsoft.com/office/drawing/2014/main" id="{5B3AEF18-B33B-ECB1-1540-912C8FD94795}"/>
              </a:ext>
            </a:extLst>
          </p:cNvPr>
          <p:cNvSpPr txBox="1"/>
          <p:nvPr/>
        </p:nvSpPr>
        <p:spPr>
          <a:xfrm>
            <a:off x="6239954" y="1556235"/>
            <a:ext cx="1117600" cy="646331"/>
          </a:xfrm>
          <a:prstGeom prst="rect">
            <a:avLst/>
          </a:prstGeom>
          <a:noFill/>
        </p:spPr>
        <p:txBody>
          <a:bodyPr wrap="square" rtlCol="0">
            <a:spAutoFit/>
          </a:bodyPr>
          <a:lstStyle/>
          <a:p>
            <a:r>
              <a:rPr lang="en-GB" dirty="0"/>
              <a:t>Sharper drop - off</a:t>
            </a:r>
            <a:endParaRPr lang="en-IL" dirty="0"/>
          </a:p>
        </p:txBody>
      </p:sp>
      <p:sp>
        <p:nvSpPr>
          <p:cNvPr id="10" name="תיבת טקסט 9">
            <a:extLst>
              <a:ext uri="{FF2B5EF4-FFF2-40B4-BE49-F238E27FC236}">
                <a16:creationId xmlns:a16="http://schemas.microsoft.com/office/drawing/2014/main" id="{572380F5-790F-EB85-198C-F1F7591685F9}"/>
              </a:ext>
            </a:extLst>
          </p:cNvPr>
          <p:cNvSpPr txBox="1"/>
          <p:nvPr/>
        </p:nvSpPr>
        <p:spPr>
          <a:xfrm>
            <a:off x="270954" y="5670510"/>
            <a:ext cx="11938000" cy="646331"/>
          </a:xfrm>
          <a:prstGeom prst="rect">
            <a:avLst/>
          </a:prstGeom>
          <a:noFill/>
        </p:spPr>
        <p:txBody>
          <a:bodyPr wrap="square" rtlCol="0">
            <a:spAutoFit/>
          </a:bodyPr>
          <a:lstStyle/>
          <a:p>
            <a:r>
              <a:rPr lang="en-GB" dirty="0"/>
              <a:t>This is because the number of scintillation photons created by a specific energy deposit varies around the mean. The actual scintillation yield is located half way in the drop off after the peak in the scintillation histogram. </a:t>
            </a:r>
            <a:endParaRPr lang="en-IL" dirty="0"/>
          </a:p>
        </p:txBody>
      </p:sp>
    </p:spTree>
    <p:extLst>
      <p:ext uri="{BB962C8B-B14F-4D97-AF65-F5344CB8AC3E}">
        <p14:creationId xmlns:p14="http://schemas.microsoft.com/office/powerpoint/2010/main" val="35936973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F5331C22-9D70-3D09-65D8-6D615922B30E}"/>
              </a:ext>
            </a:extLst>
          </p:cNvPr>
          <p:cNvPicPr>
            <a:picLocks noChangeAspect="1"/>
          </p:cNvPicPr>
          <p:nvPr/>
        </p:nvPicPr>
        <p:blipFill>
          <a:blip r:embed="rId2"/>
          <a:stretch>
            <a:fillRect/>
          </a:stretch>
        </p:blipFill>
        <p:spPr>
          <a:xfrm>
            <a:off x="96209" y="1080726"/>
            <a:ext cx="11547151" cy="5777274"/>
          </a:xfrm>
          <a:prstGeom prst="rect">
            <a:avLst/>
          </a:prstGeom>
        </p:spPr>
      </p:pic>
      <p:sp>
        <p:nvSpPr>
          <p:cNvPr id="6" name="תיבת טקסט 5">
            <a:extLst>
              <a:ext uri="{FF2B5EF4-FFF2-40B4-BE49-F238E27FC236}">
                <a16:creationId xmlns:a16="http://schemas.microsoft.com/office/drawing/2014/main" id="{C2FFEEBF-42C4-CD13-A44A-66245206C534}"/>
              </a:ext>
            </a:extLst>
          </p:cNvPr>
          <p:cNvSpPr txBox="1"/>
          <p:nvPr/>
        </p:nvSpPr>
        <p:spPr>
          <a:xfrm>
            <a:off x="96209" y="152400"/>
            <a:ext cx="12309151" cy="923330"/>
          </a:xfrm>
          <a:prstGeom prst="rect">
            <a:avLst/>
          </a:prstGeom>
          <a:noFill/>
        </p:spPr>
        <p:txBody>
          <a:bodyPr wrap="square" rtlCol="0">
            <a:spAutoFit/>
          </a:bodyPr>
          <a:lstStyle/>
          <a:p>
            <a:r>
              <a:rPr lang="en-GB" dirty="0"/>
              <a:t>This is exemplified by the following graph, which shows that the convolution of a step function(Compton Edge) with a Gaussian(number of scintillation photons created) gives a function whose y value is half the peak of the gaussian at the x coordinate of the step function edge/gaussian peak.</a:t>
            </a:r>
            <a:endParaRPr lang="en-IL" dirty="0"/>
          </a:p>
        </p:txBody>
      </p:sp>
    </p:spTree>
    <p:extLst>
      <p:ext uri="{BB962C8B-B14F-4D97-AF65-F5344CB8AC3E}">
        <p14:creationId xmlns:p14="http://schemas.microsoft.com/office/powerpoint/2010/main" val="40677217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a:extLst>
              <a:ext uri="{FF2B5EF4-FFF2-40B4-BE49-F238E27FC236}">
                <a16:creationId xmlns:a16="http://schemas.microsoft.com/office/drawing/2014/main" id="{07B84E63-6ADF-063E-2F2E-05B02E5982D6}"/>
              </a:ext>
            </a:extLst>
          </p:cNvPr>
          <p:cNvPicPr>
            <a:picLocks noChangeAspect="1"/>
          </p:cNvPicPr>
          <p:nvPr/>
        </p:nvPicPr>
        <p:blipFill>
          <a:blip r:embed="rId2"/>
          <a:stretch>
            <a:fillRect/>
          </a:stretch>
        </p:blipFill>
        <p:spPr>
          <a:xfrm>
            <a:off x="81969" y="243840"/>
            <a:ext cx="12475974" cy="6350000"/>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9657C13D-87C4-35CC-D9BD-CDC916CE799E}"/>
                  </a:ext>
                </a:extLst>
              </p:cNvPr>
              <p:cNvSpPr txBox="1"/>
              <p:nvPr/>
            </p:nvSpPr>
            <p:spPr>
              <a:xfrm rot="20191524">
                <a:off x="7201797" y="2308008"/>
                <a:ext cx="19393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=3.18</m:t>
                      </m:r>
                      <m:r>
                        <a:rPr lang="en-GB" b="0" i="1" smtClean="0">
                          <a:latin typeface="Cambria Math" panose="02040503050406030204" pitchFamily="18" charset="0"/>
                        </a:rPr>
                        <m:t>𝑥</m:t>
                      </m:r>
                      <m:r>
                        <a:rPr lang="en-GB" b="0" i="1" smtClean="0">
                          <a:latin typeface="Cambria Math" panose="02040503050406030204" pitchFamily="18" charset="0"/>
                        </a:rPr>
                        <m:t> −32.99</m:t>
                      </m:r>
                    </m:oMath>
                  </m:oMathPara>
                </a14:m>
                <a:endParaRPr lang="en-IL" dirty="0"/>
              </a:p>
            </p:txBody>
          </p:sp>
        </mc:Choice>
        <mc:Fallback xmlns="">
          <p:sp>
            <p:nvSpPr>
              <p:cNvPr id="4" name="תיבת טקסט 3">
                <a:extLst>
                  <a:ext uri="{FF2B5EF4-FFF2-40B4-BE49-F238E27FC236}">
                    <a16:creationId xmlns:a16="http://schemas.microsoft.com/office/drawing/2014/main" id="{9657C13D-87C4-35CC-D9BD-CDC916CE799E}"/>
                  </a:ext>
                </a:extLst>
              </p:cNvPr>
              <p:cNvSpPr txBox="1">
                <a:spLocks noRot="1" noChangeAspect="1" noMove="1" noResize="1" noEditPoints="1" noAdjustHandles="1" noChangeArrowheads="1" noChangeShapeType="1" noTextEdit="1"/>
              </p:cNvSpPr>
              <p:nvPr/>
            </p:nvSpPr>
            <p:spPr>
              <a:xfrm rot="20191524">
                <a:off x="7201797" y="2308008"/>
                <a:ext cx="1939377" cy="276999"/>
              </a:xfrm>
              <a:prstGeom prst="rect">
                <a:avLst/>
              </a:prstGeom>
              <a:blipFill>
                <a:blip r:embed="rId3"/>
                <a:stretch>
                  <a:fillRect l="-965" t="-592" r="-2572" b="-769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5C2DD339-6C91-8486-6AB2-111FFEF9CA3C}"/>
                  </a:ext>
                </a:extLst>
              </p:cNvPr>
              <p:cNvSpPr txBox="1"/>
              <p:nvPr/>
            </p:nvSpPr>
            <p:spPr>
              <a:xfrm>
                <a:off x="952109" y="5493476"/>
                <a:ext cx="752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60 </m:t>
                      </m:r>
                      <m:r>
                        <a:rPr lang="en-GB" b="0" i="1" smtClean="0">
                          <a:latin typeface="Cambria Math" panose="02040503050406030204" pitchFamily="18" charset="0"/>
                        </a:rPr>
                        <m:t>𝑘𝑒𝑉</m:t>
                      </m:r>
                    </m:oMath>
                  </m:oMathPara>
                </a14:m>
                <a:endParaRPr lang="en-IL" dirty="0"/>
              </a:p>
            </p:txBody>
          </p:sp>
        </mc:Choice>
        <mc:Fallback xmlns="">
          <p:sp>
            <p:nvSpPr>
              <p:cNvPr id="5" name="תיבת טקסט 4">
                <a:extLst>
                  <a:ext uri="{FF2B5EF4-FFF2-40B4-BE49-F238E27FC236}">
                    <a16:creationId xmlns:a16="http://schemas.microsoft.com/office/drawing/2014/main" id="{5C2DD339-6C91-8486-6AB2-111FFEF9CA3C}"/>
                  </a:ext>
                </a:extLst>
              </p:cNvPr>
              <p:cNvSpPr txBox="1">
                <a:spLocks noRot="1" noChangeAspect="1" noMove="1" noResize="1" noEditPoints="1" noAdjustHandles="1" noChangeArrowheads="1" noChangeShapeType="1" noTextEdit="1"/>
              </p:cNvSpPr>
              <p:nvPr/>
            </p:nvSpPr>
            <p:spPr>
              <a:xfrm>
                <a:off x="952109" y="5493476"/>
                <a:ext cx="752706" cy="276999"/>
              </a:xfrm>
              <a:prstGeom prst="rect">
                <a:avLst/>
              </a:prstGeom>
              <a:blipFill>
                <a:blip r:embed="rId4"/>
                <a:stretch>
                  <a:fillRect l="-6452" r="-6452" b="-652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ED69CA31-1A30-F5A1-B546-5F86D5FDF81A}"/>
                  </a:ext>
                </a:extLst>
              </p:cNvPr>
              <p:cNvSpPr txBox="1"/>
              <p:nvPr/>
            </p:nvSpPr>
            <p:spPr>
              <a:xfrm>
                <a:off x="1825869" y="5059931"/>
                <a:ext cx="8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122 </m:t>
                      </m:r>
                      <m:r>
                        <a:rPr lang="en-GB" b="0" i="1" smtClean="0">
                          <a:latin typeface="Cambria Math" panose="02040503050406030204" pitchFamily="18" charset="0"/>
                        </a:rPr>
                        <m:t>𝑘𝑒𝑉</m:t>
                      </m:r>
                    </m:oMath>
                  </m:oMathPara>
                </a14:m>
                <a:endParaRPr lang="en-IL" dirty="0"/>
              </a:p>
            </p:txBody>
          </p:sp>
        </mc:Choice>
        <mc:Fallback xmlns="">
          <p:sp>
            <p:nvSpPr>
              <p:cNvPr id="6" name="תיבת טקסט 5">
                <a:extLst>
                  <a:ext uri="{FF2B5EF4-FFF2-40B4-BE49-F238E27FC236}">
                    <a16:creationId xmlns:a16="http://schemas.microsoft.com/office/drawing/2014/main" id="{ED69CA31-1A30-F5A1-B546-5F86D5FDF81A}"/>
                  </a:ext>
                </a:extLst>
              </p:cNvPr>
              <p:cNvSpPr txBox="1">
                <a:spLocks noRot="1" noChangeAspect="1" noMove="1" noResize="1" noEditPoints="1" noAdjustHandles="1" noChangeArrowheads="1" noChangeShapeType="1" noTextEdit="1"/>
              </p:cNvSpPr>
              <p:nvPr/>
            </p:nvSpPr>
            <p:spPr>
              <a:xfrm>
                <a:off x="1825869" y="5059931"/>
                <a:ext cx="880947" cy="276999"/>
              </a:xfrm>
              <a:prstGeom prst="rect">
                <a:avLst/>
              </a:prstGeom>
              <a:blipFill>
                <a:blip r:embed="rId5"/>
                <a:stretch>
                  <a:fillRect l="-6250" r="-6250" b="-888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5AE44004-D889-C0C6-017B-11F17474BD46}"/>
                  </a:ext>
                </a:extLst>
              </p:cNvPr>
              <p:cNvSpPr txBox="1"/>
              <p:nvPr/>
            </p:nvSpPr>
            <p:spPr>
              <a:xfrm>
                <a:off x="3878189" y="4050350"/>
                <a:ext cx="8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341 </m:t>
                      </m:r>
                      <m:r>
                        <a:rPr lang="en-GB" b="0" i="1" smtClean="0">
                          <a:latin typeface="Cambria Math" panose="02040503050406030204" pitchFamily="18" charset="0"/>
                        </a:rPr>
                        <m:t>𝑘𝑒𝑉</m:t>
                      </m:r>
                    </m:oMath>
                  </m:oMathPara>
                </a14:m>
                <a:endParaRPr lang="en-IL" dirty="0"/>
              </a:p>
            </p:txBody>
          </p:sp>
        </mc:Choice>
        <mc:Fallback xmlns="">
          <p:sp>
            <p:nvSpPr>
              <p:cNvPr id="7" name="תיבת טקסט 6">
                <a:extLst>
                  <a:ext uri="{FF2B5EF4-FFF2-40B4-BE49-F238E27FC236}">
                    <a16:creationId xmlns:a16="http://schemas.microsoft.com/office/drawing/2014/main" id="{5AE44004-D889-C0C6-017B-11F17474BD46}"/>
                  </a:ext>
                </a:extLst>
              </p:cNvPr>
              <p:cNvSpPr txBox="1">
                <a:spLocks noRot="1" noChangeAspect="1" noMove="1" noResize="1" noEditPoints="1" noAdjustHandles="1" noChangeArrowheads="1" noChangeShapeType="1" noTextEdit="1"/>
              </p:cNvSpPr>
              <p:nvPr/>
            </p:nvSpPr>
            <p:spPr>
              <a:xfrm>
                <a:off x="3878189" y="4050350"/>
                <a:ext cx="880947" cy="276999"/>
              </a:xfrm>
              <a:prstGeom prst="rect">
                <a:avLst/>
              </a:prstGeom>
              <a:blipFill>
                <a:blip r:embed="rId6"/>
                <a:stretch>
                  <a:fillRect l="-5517" r="-5517" b="-652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96B7E67D-9E7E-90E4-A6B7-2F969FDF5407}"/>
                  </a:ext>
                </a:extLst>
              </p:cNvPr>
              <p:cNvSpPr txBox="1"/>
              <p:nvPr/>
            </p:nvSpPr>
            <p:spPr>
              <a:xfrm>
                <a:off x="5320909" y="3290500"/>
                <a:ext cx="8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478 </m:t>
                      </m:r>
                      <m:r>
                        <a:rPr lang="en-GB" b="0" i="1" smtClean="0">
                          <a:latin typeface="Cambria Math" panose="02040503050406030204" pitchFamily="18" charset="0"/>
                        </a:rPr>
                        <m:t>𝑘𝑒𝑉</m:t>
                      </m:r>
                    </m:oMath>
                  </m:oMathPara>
                </a14:m>
                <a:endParaRPr lang="en-IL" dirty="0"/>
              </a:p>
            </p:txBody>
          </p:sp>
        </mc:Choice>
        <mc:Fallback xmlns="">
          <p:sp>
            <p:nvSpPr>
              <p:cNvPr id="8" name="תיבת טקסט 7">
                <a:extLst>
                  <a:ext uri="{FF2B5EF4-FFF2-40B4-BE49-F238E27FC236}">
                    <a16:creationId xmlns:a16="http://schemas.microsoft.com/office/drawing/2014/main" id="{96B7E67D-9E7E-90E4-A6B7-2F969FDF5407}"/>
                  </a:ext>
                </a:extLst>
              </p:cNvPr>
              <p:cNvSpPr txBox="1">
                <a:spLocks noRot="1" noChangeAspect="1" noMove="1" noResize="1" noEditPoints="1" noAdjustHandles="1" noChangeArrowheads="1" noChangeShapeType="1" noTextEdit="1"/>
              </p:cNvSpPr>
              <p:nvPr/>
            </p:nvSpPr>
            <p:spPr>
              <a:xfrm>
                <a:off x="5320909" y="3290500"/>
                <a:ext cx="880947" cy="276999"/>
              </a:xfrm>
              <a:prstGeom prst="rect">
                <a:avLst/>
              </a:prstGeom>
              <a:blipFill>
                <a:blip r:embed="rId7"/>
                <a:stretch>
                  <a:fillRect l="-6250" r="-6250" b="-888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C3ECECF6-966E-CE27-72DD-8C9EFD13C32C}"/>
                  </a:ext>
                </a:extLst>
              </p:cNvPr>
              <p:cNvSpPr txBox="1"/>
              <p:nvPr/>
            </p:nvSpPr>
            <p:spPr>
              <a:xfrm>
                <a:off x="10827629" y="721611"/>
                <a:ext cx="10091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1061 </m:t>
                      </m:r>
                      <m:r>
                        <a:rPr lang="en-GB" b="0" i="1" smtClean="0">
                          <a:latin typeface="Cambria Math" panose="02040503050406030204" pitchFamily="18" charset="0"/>
                        </a:rPr>
                        <m:t>𝑘𝑒𝑉</m:t>
                      </m:r>
                    </m:oMath>
                  </m:oMathPara>
                </a14:m>
                <a:endParaRPr lang="en-IL" dirty="0"/>
              </a:p>
            </p:txBody>
          </p:sp>
        </mc:Choice>
        <mc:Fallback xmlns="">
          <p:sp>
            <p:nvSpPr>
              <p:cNvPr id="9" name="תיבת טקסט 8">
                <a:extLst>
                  <a:ext uri="{FF2B5EF4-FFF2-40B4-BE49-F238E27FC236}">
                    <a16:creationId xmlns:a16="http://schemas.microsoft.com/office/drawing/2014/main" id="{C3ECECF6-966E-CE27-72DD-8C9EFD13C32C}"/>
                  </a:ext>
                </a:extLst>
              </p:cNvPr>
              <p:cNvSpPr txBox="1">
                <a:spLocks noRot="1" noChangeAspect="1" noMove="1" noResize="1" noEditPoints="1" noAdjustHandles="1" noChangeArrowheads="1" noChangeShapeType="1" noTextEdit="1"/>
              </p:cNvSpPr>
              <p:nvPr/>
            </p:nvSpPr>
            <p:spPr>
              <a:xfrm>
                <a:off x="10827629" y="721611"/>
                <a:ext cx="1009187" cy="276999"/>
              </a:xfrm>
              <a:prstGeom prst="rect">
                <a:avLst/>
              </a:prstGeom>
              <a:blipFill>
                <a:blip r:embed="rId8"/>
                <a:stretch>
                  <a:fillRect l="-4819" r="-4819" b="-652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F01D6599-B82F-19F2-5030-B2B07F245B05}"/>
                  </a:ext>
                </a:extLst>
              </p:cNvPr>
              <p:cNvSpPr txBox="1"/>
              <p:nvPr/>
            </p:nvSpPr>
            <p:spPr>
              <a:xfrm>
                <a:off x="1519582" y="4690599"/>
                <a:ext cx="1493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0" smtClean="0">
                          <a:latin typeface="Cambria Math" panose="02040503050406030204" pitchFamily="18" charset="0"/>
                        </a:rPr>
                        <m:t>57</m:t>
                      </m:r>
                      <m:r>
                        <a:rPr lang="en-GB" b="0" i="1" smtClean="0">
                          <a:latin typeface="Cambria Math" panose="02040503050406030204" pitchFamily="18" charset="0"/>
                        </a:rPr>
                        <m:t>𝐶𝑜</m:t>
                      </m:r>
                    </m:oMath>
                  </m:oMathPara>
                </a14:m>
                <a:endParaRPr lang="en-IL" dirty="0"/>
              </a:p>
            </p:txBody>
          </p:sp>
        </mc:Choice>
        <mc:Fallback xmlns="">
          <p:sp>
            <p:nvSpPr>
              <p:cNvPr id="14" name="תיבת טקסט 13">
                <a:extLst>
                  <a:ext uri="{FF2B5EF4-FFF2-40B4-BE49-F238E27FC236}">
                    <a16:creationId xmlns:a16="http://schemas.microsoft.com/office/drawing/2014/main" id="{F01D6599-B82F-19F2-5030-B2B07F245B05}"/>
                  </a:ext>
                </a:extLst>
              </p:cNvPr>
              <p:cNvSpPr txBox="1">
                <a:spLocks noRot="1" noChangeAspect="1" noMove="1" noResize="1" noEditPoints="1" noAdjustHandles="1" noChangeArrowheads="1" noChangeShapeType="1" noTextEdit="1"/>
              </p:cNvSpPr>
              <p:nvPr/>
            </p:nvSpPr>
            <p:spPr>
              <a:xfrm>
                <a:off x="1519582" y="4690599"/>
                <a:ext cx="1493520" cy="369332"/>
              </a:xfrm>
              <a:prstGeom prst="rect">
                <a:avLst/>
              </a:prstGeom>
              <a:blipFill>
                <a:blip r:embed="rId9"/>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9C6889C8-6604-15EA-BBF2-CA2DEC974C66}"/>
                  </a:ext>
                </a:extLst>
              </p:cNvPr>
              <p:cNvSpPr txBox="1"/>
              <p:nvPr/>
            </p:nvSpPr>
            <p:spPr>
              <a:xfrm>
                <a:off x="3827389" y="3681018"/>
                <a:ext cx="1493520" cy="369332"/>
              </a:xfrm>
              <a:prstGeom prst="rect">
                <a:avLst/>
              </a:prstGeom>
              <a:noFill/>
            </p:spPr>
            <p:txBody>
              <a:bodyPr wrap="square" rtlCol="0">
                <a:spAutoFit/>
              </a:bodyPr>
              <a:lstStyle/>
              <a:p>
                <a:r>
                  <a:rPr lang="en-GB" dirty="0"/>
                  <a:t>22</a:t>
                </a:r>
                <a14:m>
                  <m:oMath xmlns:m="http://schemas.openxmlformats.org/officeDocument/2006/math">
                    <m:r>
                      <a:rPr lang="en-GB" b="0" i="1" smtClean="0">
                        <a:latin typeface="Cambria Math" panose="02040503050406030204" pitchFamily="18" charset="0"/>
                      </a:rPr>
                      <m:t>𝑁𝑎</m:t>
                    </m:r>
                  </m:oMath>
                </a14:m>
                <a:endParaRPr lang="en-IL" dirty="0"/>
              </a:p>
            </p:txBody>
          </p:sp>
        </mc:Choice>
        <mc:Fallback xmlns="">
          <p:sp>
            <p:nvSpPr>
              <p:cNvPr id="15" name="תיבת טקסט 14">
                <a:extLst>
                  <a:ext uri="{FF2B5EF4-FFF2-40B4-BE49-F238E27FC236}">
                    <a16:creationId xmlns:a16="http://schemas.microsoft.com/office/drawing/2014/main" id="{9C6889C8-6604-15EA-BBF2-CA2DEC974C66}"/>
                  </a:ext>
                </a:extLst>
              </p:cNvPr>
              <p:cNvSpPr txBox="1">
                <a:spLocks noRot="1" noChangeAspect="1" noMove="1" noResize="1" noEditPoints="1" noAdjustHandles="1" noChangeArrowheads="1" noChangeShapeType="1" noTextEdit="1"/>
              </p:cNvSpPr>
              <p:nvPr/>
            </p:nvSpPr>
            <p:spPr>
              <a:xfrm>
                <a:off x="3827389" y="3681018"/>
                <a:ext cx="1493520" cy="369332"/>
              </a:xfrm>
              <a:prstGeom prst="rect">
                <a:avLst/>
              </a:prstGeom>
              <a:blipFill>
                <a:blip r:embed="rId10"/>
                <a:stretch>
                  <a:fillRect l="-3673" t="-10000" b="-26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60993962-2DB2-B456-0334-A336A105F608}"/>
                  </a:ext>
                </a:extLst>
              </p:cNvPr>
              <p:cNvSpPr txBox="1"/>
              <p:nvPr/>
            </p:nvSpPr>
            <p:spPr>
              <a:xfrm>
                <a:off x="10106502" y="695277"/>
                <a:ext cx="1493520" cy="369332"/>
              </a:xfrm>
              <a:prstGeom prst="rect">
                <a:avLst/>
              </a:prstGeom>
              <a:noFill/>
            </p:spPr>
            <p:txBody>
              <a:bodyPr wrap="square" rtlCol="0">
                <a:spAutoFit/>
              </a:bodyPr>
              <a:lstStyle/>
              <a:p>
                <a:r>
                  <a:rPr lang="en-GB" dirty="0"/>
                  <a:t>22</a:t>
                </a:r>
                <a14:m>
                  <m:oMath xmlns:m="http://schemas.openxmlformats.org/officeDocument/2006/math">
                    <m:r>
                      <a:rPr lang="en-GB" b="0" i="1" smtClean="0">
                        <a:latin typeface="Cambria Math" panose="02040503050406030204" pitchFamily="18" charset="0"/>
                      </a:rPr>
                      <m:t>𝑁𝑎</m:t>
                    </m:r>
                  </m:oMath>
                </a14:m>
                <a:endParaRPr lang="en-IL" dirty="0"/>
              </a:p>
            </p:txBody>
          </p:sp>
        </mc:Choice>
        <mc:Fallback xmlns="">
          <p:sp>
            <p:nvSpPr>
              <p:cNvPr id="16" name="תיבת טקסט 15">
                <a:extLst>
                  <a:ext uri="{FF2B5EF4-FFF2-40B4-BE49-F238E27FC236}">
                    <a16:creationId xmlns:a16="http://schemas.microsoft.com/office/drawing/2014/main" id="{60993962-2DB2-B456-0334-A336A105F608}"/>
                  </a:ext>
                </a:extLst>
              </p:cNvPr>
              <p:cNvSpPr txBox="1">
                <a:spLocks noRot="1" noChangeAspect="1" noMove="1" noResize="1" noEditPoints="1" noAdjustHandles="1" noChangeArrowheads="1" noChangeShapeType="1" noTextEdit="1"/>
              </p:cNvSpPr>
              <p:nvPr/>
            </p:nvSpPr>
            <p:spPr>
              <a:xfrm>
                <a:off x="10106502" y="695277"/>
                <a:ext cx="1493520" cy="369332"/>
              </a:xfrm>
              <a:prstGeom prst="rect">
                <a:avLst/>
              </a:prstGeom>
              <a:blipFill>
                <a:blip r:embed="rId11"/>
                <a:stretch>
                  <a:fillRect l="-3673" t="-8197" b="-245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06D76116-583F-7FC9-6C09-843903B892FE}"/>
                  </a:ext>
                </a:extLst>
              </p:cNvPr>
              <p:cNvSpPr txBox="1"/>
              <p:nvPr/>
            </p:nvSpPr>
            <p:spPr>
              <a:xfrm>
                <a:off x="5320909" y="2921168"/>
                <a:ext cx="1493520" cy="369332"/>
              </a:xfrm>
              <a:prstGeom prst="rect">
                <a:avLst/>
              </a:prstGeom>
              <a:noFill/>
            </p:spPr>
            <p:txBody>
              <a:bodyPr wrap="square" rtlCol="0">
                <a:spAutoFit/>
              </a:bodyPr>
              <a:lstStyle/>
              <a:p>
                <a:r>
                  <a:rPr lang="en-GB" dirty="0"/>
                  <a:t>1</a:t>
                </a:r>
                <a14:m>
                  <m:oMath xmlns:m="http://schemas.openxmlformats.org/officeDocument/2006/math">
                    <m:r>
                      <a:rPr lang="en-GB" b="0" i="0" smtClean="0">
                        <a:latin typeface="Cambria Math" panose="02040503050406030204" pitchFamily="18" charset="0"/>
                      </a:rPr>
                      <m:t>37</m:t>
                    </m:r>
                    <m:r>
                      <a:rPr lang="en-GB" b="0" i="1" smtClean="0">
                        <a:latin typeface="Cambria Math" panose="02040503050406030204" pitchFamily="18" charset="0"/>
                      </a:rPr>
                      <m:t>𝐶𝑠</m:t>
                    </m:r>
                  </m:oMath>
                </a14:m>
                <a:endParaRPr lang="en-IL" dirty="0"/>
              </a:p>
            </p:txBody>
          </p:sp>
        </mc:Choice>
        <mc:Fallback xmlns="">
          <p:sp>
            <p:nvSpPr>
              <p:cNvPr id="17" name="תיבת טקסט 16">
                <a:extLst>
                  <a:ext uri="{FF2B5EF4-FFF2-40B4-BE49-F238E27FC236}">
                    <a16:creationId xmlns:a16="http://schemas.microsoft.com/office/drawing/2014/main" id="{06D76116-583F-7FC9-6C09-843903B892FE}"/>
                  </a:ext>
                </a:extLst>
              </p:cNvPr>
              <p:cNvSpPr txBox="1">
                <a:spLocks noRot="1" noChangeAspect="1" noMove="1" noResize="1" noEditPoints="1" noAdjustHandles="1" noChangeArrowheads="1" noChangeShapeType="1" noTextEdit="1"/>
              </p:cNvSpPr>
              <p:nvPr/>
            </p:nvSpPr>
            <p:spPr>
              <a:xfrm>
                <a:off x="5320909" y="2921168"/>
                <a:ext cx="1493520" cy="369332"/>
              </a:xfrm>
              <a:prstGeom prst="rect">
                <a:avLst/>
              </a:prstGeom>
              <a:blipFill>
                <a:blip r:embed="rId12"/>
                <a:stretch>
                  <a:fillRect l="-3673" t="-8197" b="-245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תיבת טקסט 17">
                <a:extLst>
                  <a:ext uri="{FF2B5EF4-FFF2-40B4-BE49-F238E27FC236}">
                    <a16:creationId xmlns:a16="http://schemas.microsoft.com/office/drawing/2014/main" id="{50B6D214-7948-F002-FBD5-28B15CE6B937}"/>
                  </a:ext>
                </a:extLst>
              </p:cNvPr>
              <p:cNvSpPr txBox="1"/>
              <p:nvPr/>
            </p:nvSpPr>
            <p:spPr>
              <a:xfrm>
                <a:off x="952109" y="5194614"/>
                <a:ext cx="1493520" cy="369332"/>
              </a:xfrm>
              <a:prstGeom prst="rect">
                <a:avLst/>
              </a:prstGeom>
              <a:noFill/>
            </p:spPr>
            <p:txBody>
              <a:bodyPr wrap="square" rtlCol="0">
                <a:spAutoFit/>
              </a:bodyPr>
              <a:lstStyle/>
              <a:p>
                <a:r>
                  <a:rPr lang="en-GB" dirty="0"/>
                  <a:t>24</a:t>
                </a:r>
                <a14:m>
                  <m:oMath xmlns:m="http://schemas.openxmlformats.org/officeDocument/2006/math">
                    <m:r>
                      <a:rPr lang="en-GB" b="0" i="0" smtClean="0">
                        <a:latin typeface="Cambria Math" panose="02040503050406030204" pitchFamily="18" charset="0"/>
                      </a:rPr>
                      <m:t>1</m:t>
                    </m:r>
                    <m:r>
                      <a:rPr lang="en-GB" b="0" i="1" smtClean="0">
                        <a:latin typeface="Cambria Math" panose="02040503050406030204" pitchFamily="18" charset="0"/>
                      </a:rPr>
                      <m:t>𝐴𝑚</m:t>
                    </m:r>
                  </m:oMath>
                </a14:m>
                <a:endParaRPr lang="en-IL" dirty="0"/>
              </a:p>
            </p:txBody>
          </p:sp>
        </mc:Choice>
        <mc:Fallback xmlns="">
          <p:sp>
            <p:nvSpPr>
              <p:cNvPr id="18" name="תיבת טקסט 17">
                <a:extLst>
                  <a:ext uri="{FF2B5EF4-FFF2-40B4-BE49-F238E27FC236}">
                    <a16:creationId xmlns:a16="http://schemas.microsoft.com/office/drawing/2014/main" id="{50B6D214-7948-F002-FBD5-28B15CE6B937}"/>
                  </a:ext>
                </a:extLst>
              </p:cNvPr>
              <p:cNvSpPr txBox="1">
                <a:spLocks noRot="1" noChangeAspect="1" noMove="1" noResize="1" noEditPoints="1" noAdjustHandles="1" noChangeArrowheads="1" noChangeShapeType="1" noTextEdit="1"/>
              </p:cNvSpPr>
              <p:nvPr/>
            </p:nvSpPr>
            <p:spPr>
              <a:xfrm>
                <a:off x="952109" y="5194614"/>
                <a:ext cx="1493520" cy="369332"/>
              </a:xfrm>
              <a:prstGeom prst="rect">
                <a:avLst/>
              </a:prstGeom>
              <a:blipFill>
                <a:blip r:embed="rId13"/>
                <a:stretch>
                  <a:fillRect l="-3265" t="-8197" b="-24590"/>
                </a:stretch>
              </a:blipFill>
            </p:spPr>
            <p:txBody>
              <a:bodyPr/>
              <a:lstStyle/>
              <a:p>
                <a:r>
                  <a:rPr lang="en-IL">
                    <a:noFill/>
                  </a:rPr>
                  <a:t> </a:t>
                </a:r>
              </a:p>
            </p:txBody>
          </p:sp>
        </mc:Fallback>
      </mc:AlternateContent>
    </p:spTree>
    <p:extLst>
      <p:ext uri="{BB962C8B-B14F-4D97-AF65-F5344CB8AC3E}">
        <p14:creationId xmlns:p14="http://schemas.microsoft.com/office/powerpoint/2010/main" val="1016157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96AB9DA8-04B2-25A5-F365-98F46A466851}"/>
              </a:ext>
            </a:extLst>
          </p:cNvPr>
          <p:cNvPicPr>
            <a:picLocks noChangeAspect="1"/>
          </p:cNvPicPr>
          <p:nvPr/>
        </p:nvPicPr>
        <p:blipFill>
          <a:blip r:embed="rId2"/>
          <a:stretch>
            <a:fillRect/>
          </a:stretch>
        </p:blipFill>
        <p:spPr>
          <a:xfrm>
            <a:off x="66914" y="162622"/>
            <a:ext cx="12533074" cy="6498060"/>
          </a:xfrm>
          <a:prstGeom prst="rect">
            <a:avLst/>
          </a:prstGeom>
        </p:spPr>
      </p:pic>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9657C13D-87C4-35CC-D9BD-CDC916CE799E}"/>
                  </a:ext>
                </a:extLst>
              </p:cNvPr>
              <p:cNvSpPr txBox="1"/>
              <p:nvPr/>
            </p:nvSpPr>
            <p:spPr>
              <a:xfrm rot="20191524">
                <a:off x="7195771" y="2308008"/>
                <a:ext cx="1951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3</m:t>
                      </m:r>
                      <m:r>
                        <a:rPr lang="en-GB" b="0" i="1" smtClean="0">
                          <a:latin typeface="Cambria Math" panose="02040503050406030204" pitchFamily="18" charset="0"/>
                        </a:rPr>
                        <m:t>.</m:t>
                      </m:r>
                      <m:r>
                        <a:rPr lang="en-GB" b="0" i="1" smtClean="0">
                          <a:latin typeface="Cambria Math" panose="02040503050406030204" pitchFamily="18" charset="0"/>
                        </a:rPr>
                        <m:t>07</m:t>
                      </m:r>
                      <m:r>
                        <a:rPr lang="en-GB" b="0" i="1" smtClean="0">
                          <a:latin typeface="Cambria Math" panose="02040503050406030204" pitchFamily="18" charset="0"/>
                        </a:rPr>
                        <m:t> </m:t>
                      </m:r>
                      <m:d>
                        <m:dPr>
                          <m:ctrlPr>
                            <a:rPr lang="en-GB" b="0" i="1" smtClean="0">
                              <a:latin typeface="Cambria Math" panose="02040503050406030204" pitchFamily="18" charset="0"/>
                            </a:rPr>
                          </m:ctrlPr>
                        </m:dPr>
                        <m:e>
                          <m:r>
                            <a:rPr lang="en-GB" b="0" i="1" smtClean="0">
                              <a:latin typeface="Cambria Math" panose="02040503050406030204" pitchFamily="18" charset="0"/>
                            </a:rPr>
                            <m:t>±</m:t>
                          </m:r>
                          <m:r>
                            <a:rPr lang="en-GB" b="0" i="1" smtClean="0">
                              <a:latin typeface="Cambria Math" panose="02040503050406030204" pitchFamily="18" charset="0"/>
                            </a:rPr>
                            <m:t>0</m:t>
                          </m:r>
                          <m:r>
                            <a:rPr lang="en-GB" b="0" i="1" smtClean="0">
                              <a:latin typeface="Cambria Math" panose="02040503050406030204" pitchFamily="18" charset="0"/>
                            </a:rPr>
                            <m:t>.</m:t>
                          </m:r>
                          <m:r>
                            <a:rPr lang="en-GB" b="0" i="1" smtClean="0">
                              <a:latin typeface="Cambria Math" panose="02040503050406030204" pitchFamily="18" charset="0"/>
                            </a:rPr>
                            <m:t>07</m:t>
                          </m:r>
                        </m:e>
                      </m:d>
                      <m:r>
                        <a:rPr lang="en-GB" b="0" i="1" smtClean="0">
                          <a:latin typeface="Cambria Math" panose="02040503050406030204" pitchFamily="18" charset="0"/>
                        </a:rPr>
                        <m:t> </m:t>
                      </m:r>
                      <m:r>
                        <a:rPr lang="en-GB" b="0" i="1" smtClean="0">
                          <a:latin typeface="Cambria Math" panose="02040503050406030204" pitchFamily="18" charset="0"/>
                        </a:rPr>
                        <m:t>𝑥</m:t>
                      </m:r>
                    </m:oMath>
                  </m:oMathPara>
                </a14:m>
                <a:endParaRPr lang="en-IL" dirty="0"/>
              </a:p>
            </p:txBody>
          </p:sp>
        </mc:Choice>
        <mc:Fallback xmlns="">
          <p:sp>
            <p:nvSpPr>
              <p:cNvPr id="4" name="תיבת טקסט 3">
                <a:extLst>
                  <a:ext uri="{FF2B5EF4-FFF2-40B4-BE49-F238E27FC236}">
                    <a16:creationId xmlns:a16="http://schemas.microsoft.com/office/drawing/2014/main" id="{9657C13D-87C4-35CC-D9BD-CDC916CE799E}"/>
                  </a:ext>
                </a:extLst>
              </p:cNvPr>
              <p:cNvSpPr txBox="1">
                <a:spLocks noRot="1" noChangeAspect="1" noMove="1" noResize="1" noEditPoints="1" noAdjustHandles="1" noChangeArrowheads="1" noChangeShapeType="1" noTextEdit="1"/>
              </p:cNvSpPr>
              <p:nvPr/>
            </p:nvSpPr>
            <p:spPr>
              <a:xfrm rot="20191524">
                <a:off x="7195771" y="2308008"/>
                <a:ext cx="1951432" cy="276999"/>
              </a:xfrm>
              <a:prstGeom prst="rect">
                <a:avLst/>
              </a:prstGeom>
              <a:blipFill>
                <a:blip r:embed="rId3"/>
                <a:stretch>
                  <a:fillRect l="-958" r="-958" b="-823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5C2DD339-6C91-8486-6AB2-111FFEF9CA3C}"/>
                  </a:ext>
                </a:extLst>
              </p:cNvPr>
              <p:cNvSpPr txBox="1"/>
              <p:nvPr/>
            </p:nvSpPr>
            <p:spPr>
              <a:xfrm>
                <a:off x="1105252" y="5500637"/>
                <a:ext cx="7527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60</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xmlns="">
          <p:sp>
            <p:nvSpPr>
              <p:cNvPr id="5" name="תיבת טקסט 4">
                <a:extLst>
                  <a:ext uri="{FF2B5EF4-FFF2-40B4-BE49-F238E27FC236}">
                    <a16:creationId xmlns:a16="http://schemas.microsoft.com/office/drawing/2014/main" id="{5C2DD339-6C91-8486-6AB2-111FFEF9CA3C}"/>
                  </a:ext>
                </a:extLst>
              </p:cNvPr>
              <p:cNvSpPr txBox="1">
                <a:spLocks noRot="1" noChangeAspect="1" noMove="1" noResize="1" noEditPoints="1" noAdjustHandles="1" noChangeArrowheads="1" noChangeShapeType="1" noTextEdit="1"/>
              </p:cNvSpPr>
              <p:nvPr/>
            </p:nvSpPr>
            <p:spPr>
              <a:xfrm>
                <a:off x="1105252" y="5500637"/>
                <a:ext cx="752706" cy="276999"/>
              </a:xfrm>
              <a:prstGeom prst="rect">
                <a:avLst/>
              </a:prstGeom>
              <a:blipFill>
                <a:blip r:embed="rId4"/>
                <a:stretch>
                  <a:fillRect l="-6452" r="-6452" b="-652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ED69CA31-1A30-F5A1-B546-5F86D5FDF81A}"/>
                  </a:ext>
                </a:extLst>
              </p:cNvPr>
              <p:cNvSpPr txBox="1"/>
              <p:nvPr/>
            </p:nvSpPr>
            <p:spPr>
              <a:xfrm>
                <a:off x="1917309" y="5059931"/>
                <a:ext cx="8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122</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xmlns="">
          <p:sp>
            <p:nvSpPr>
              <p:cNvPr id="6" name="תיבת טקסט 5">
                <a:extLst>
                  <a:ext uri="{FF2B5EF4-FFF2-40B4-BE49-F238E27FC236}">
                    <a16:creationId xmlns:a16="http://schemas.microsoft.com/office/drawing/2014/main" id="{ED69CA31-1A30-F5A1-B546-5F86D5FDF81A}"/>
                  </a:ext>
                </a:extLst>
              </p:cNvPr>
              <p:cNvSpPr txBox="1">
                <a:spLocks noRot="1" noChangeAspect="1" noMove="1" noResize="1" noEditPoints="1" noAdjustHandles="1" noChangeArrowheads="1" noChangeShapeType="1" noTextEdit="1"/>
              </p:cNvSpPr>
              <p:nvPr/>
            </p:nvSpPr>
            <p:spPr>
              <a:xfrm>
                <a:off x="1917309" y="5059931"/>
                <a:ext cx="880947" cy="276999"/>
              </a:xfrm>
              <a:prstGeom prst="rect">
                <a:avLst/>
              </a:prstGeom>
              <a:blipFill>
                <a:blip r:embed="rId5"/>
                <a:stretch>
                  <a:fillRect l="-6250" r="-6250" b="-888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5AE44004-D889-C0C6-017B-11F17474BD46}"/>
                  </a:ext>
                </a:extLst>
              </p:cNvPr>
              <p:cNvSpPr txBox="1"/>
              <p:nvPr/>
            </p:nvSpPr>
            <p:spPr>
              <a:xfrm>
                <a:off x="3878189" y="4050350"/>
                <a:ext cx="8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341</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xmlns="">
          <p:sp>
            <p:nvSpPr>
              <p:cNvPr id="7" name="תיבת טקסט 6">
                <a:extLst>
                  <a:ext uri="{FF2B5EF4-FFF2-40B4-BE49-F238E27FC236}">
                    <a16:creationId xmlns:a16="http://schemas.microsoft.com/office/drawing/2014/main" id="{5AE44004-D889-C0C6-017B-11F17474BD46}"/>
                  </a:ext>
                </a:extLst>
              </p:cNvPr>
              <p:cNvSpPr txBox="1">
                <a:spLocks noRot="1" noChangeAspect="1" noMove="1" noResize="1" noEditPoints="1" noAdjustHandles="1" noChangeArrowheads="1" noChangeShapeType="1" noTextEdit="1"/>
              </p:cNvSpPr>
              <p:nvPr/>
            </p:nvSpPr>
            <p:spPr>
              <a:xfrm>
                <a:off x="3878189" y="4050350"/>
                <a:ext cx="880947" cy="276999"/>
              </a:xfrm>
              <a:prstGeom prst="rect">
                <a:avLst/>
              </a:prstGeom>
              <a:blipFill>
                <a:blip r:embed="rId6"/>
                <a:stretch>
                  <a:fillRect l="-5517" r="-5517" b="-652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96B7E67D-9E7E-90E4-A6B7-2F969FDF5407}"/>
                  </a:ext>
                </a:extLst>
              </p:cNvPr>
              <p:cNvSpPr txBox="1"/>
              <p:nvPr/>
            </p:nvSpPr>
            <p:spPr>
              <a:xfrm>
                <a:off x="5320909" y="3290500"/>
                <a:ext cx="880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478</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xmlns="">
          <p:sp>
            <p:nvSpPr>
              <p:cNvPr id="8" name="תיבת טקסט 7">
                <a:extLst>
                  <a:ext uri="{FF2B5EF4-FFF2-40B4-BE49-F238E27FC236}">
                    <a16:creationId xmlns:a16="http://schemas.microsoft.com/office/drawing/2014/main" id="{96B7E67D-9E7E-90E4-A6B7-2F969FDF5407}"/>
                  </a:ext>
                </a:extLst>
              </p:cNvPr>
              <p:cNvSpPr txBox="1">
                <a:spLocks noRot="1" noChangeAspect="1" noMove="1" noResize="1" noEditPoints="1" noAdjustHandles="1" noChangeArrowheads="1" noChangeShapeType="1" noTextEdit="1"/>
              </p:cNvSpPr>
              <p:nvPr/>
            </p:nvSpPr>
            <p:spPr>
              <a:xfrm>
                <a:off x="5320909" y="3290500"/>
                <a:ext cx="880947" cy="276999"/>
              </a:xfrm>
              <a:prstGeom prst="rect">
                <a:avLst/>
              </a:prstGeom>
              <a:blipFill>
                <a:blip r:embed="rId7"/>
                <a:stretch>
                  <a:fillRect l="-6250" r="-6250" b="-888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C3ECECF6-966E-CE27-72DD-8C9EFD13C32C}"/>
                  </a:ext>
                </a:extLst>
              </p:cNvPr>
              <p:cNvSpPr txBox="1"/>
              <p:nvPr/>
            </p:nvSpPr>
            <p:spPr>
              <a:xfrm>
                <a:off x="11357018" y="721610"/>
                <a:ext cx="10091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1061</m:t>
                      </m:r>
                      <m:r>
                        <a:rPr lang="en-GB" b="0" i="1" smtClean="0">
                          <a:latin typeface="Cambria Math" panose="02040503050406030204" pitchFamily="18" charset="0"/>
                        </a:rPr>
                        <m:t> </m:t>
                      </m:r>
                      <m:r>
                        <a:rPr lang="en-GB" b="0" i="1" smtClean="0">
                          <a:latin typeface="Cambria Math" panose="02040503050406030204" pitchFamily="18" charset="0"/>
                        </a:rPr>
                        <m:t>𝑘𝑒𝑉</m:t>
                      </m:r>
                    </m:oMath>
                  </m:oMathPara>
                </a14:m>
                <a:endParaRPr lang="en-IL" dirty="0"/>
              </a:p>
            </p:txBody>
          </p:sp>
        </mc:Choice>
        <mc:Fallback xmlns="">
          <p:sp>
            <p:nvSpPr>
              <p:cNvPr id="9" name="תיבת טקסט 8">
                <a:extLst>
                  <a:ext uri="{FF2B5EF4-FFF2-40B4-BE49-F238E27FC236}">
                    <a16:creationId xmlns:a16="http://schemas.microsoft.com/office/drawing/2014/main" id="{C3ECECF6-966E-CE27-72DD-8C9EFD13C32C}"/>
                  </a:ext>
                </a:extLst>
              </p:cNvPr>
              <p:cNvSpPr txBox="1">
                <a:spLocks noRot="1" noChangeAspect="1" noMove="1" noResize="1" noEditPoints="1" noAdjustHandles="1" noChangeArrowheads="1" noChangeShapeType="1" noTextEdit="1"/>
              </p:cNvSpPr>
              <p:nvPr/>
            </p:nvSpPr>
            <p:spPr>
              <a:xfrm>
                <a:off x="11357018" y="721610"/>
                <a:ext cx="1009187" cy="276999"/>
              </a:xfrm>
              <a:prstGeom prst="rect">
                <a:avLst/>
              </a:prstGeom>
              <a:blipFill>
                <a:blip r:embed="rId8"/>
                <a:stretch>
                  <a:fillRect l="-4819" r="-4819" b="-6522"/>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F01D6599-B82F-19F2-5030-B2B07F245B05}"/>
                  </a:ext>
                </a:extLst>
              </p:cNvPr>
              <p:cNvSpPr txBox="1"/>
              <p:nvPr/>
            </p:nvSpPr>
            <p:spPr>
              <a:xfrm>
                <a:off x="1611022" y="4690599"/>
                <a:ext cx="1493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0" smtClean="0">
                          <a:latin typeface="Cambria Math" panose="02040503050406030204" pitchFamily="18" charset="0"/>
                        </a:rPr>
                        <m:t>57</m:t>
                      </m:r>
                      <m:r>
                        <a:rPr lang="en-GB" b="0" i="1" smtClean="0">
                          <a:latin typeface="Cambria Math" panose="02040503050406030204" pitchFamily="18" charset="0"/>
                        </a:rPr>
                        <m:t>𝐶𝑜</m:t>
                      </m:r>
                    </m:oMath>
                  </m:oMathPara>
                </a14:m>
                <a:endParaRPr lang="en-IL" dirty="0"/>
              </a:p>
            </p:txBody>
          </p:sp>
        </mc:Choice>
        <mc:Fallback xmlns="">
          <p:sp>
            <p:nvSpPr>
              <p:cNvPr id="14" name="תיבת טקסט 13">
                <a:extLst>
                  <a:ext uri="{FF2B5EF4-FFF2-40B4-BE49-F238E27FC236}">
                    <a16:creationId xmlns:a16="http://schemas.microsoft.com/office/drawing/2014/main" id="{F01D6599-B82F-19F2-5030-B2B07F245B05}"/>
                  </a:ext>
                </a:extLst>
              </p:cNvPr>
              <p:cNvSpPr txBox="1">
                <a:spLocks noRot="1" noChangeAspect="1" noMove="1" noResize="1" noEditPoints="1" noAdjustHandles="1" noChangeArrowheads="1" noChangeShapeType="1" noTextEdit="1"/>
              </p:cNvSpPr>
              <p:nvPr/>
            </p:nvSpPr>
            <p:spPr>
              <a:xfrm>
                <a:off x="1611022" y="4690599"/>
                <a:ext cx="1493520" cy="369332"/>
              </a:xfrm>
              <a:prstGeom prst="rect">
                <a:avLst/>
              </a:prstGeom>
              <a:blipFill>
                <a:blip r:embed="rId9"/>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9C6889C8-6604-15EA-BBF2-CA2DEC974C66}"/>
                  </a:ext>
                </a:extLst>
              </p:cNvPr>
              <p:cNvSpPr txBox="1"/>
              <p:nvPr/>
            </p:nvSpPr>
            <p:spPr>
              <a:xfrm>
                <a:off x="3827389" y="3681018"/>
                <a:ext cx="1493520" cy="369332"/>
              </a:xfrm>
              <a:prstGeom prst="rect">
                <a:avLst/>
              </a:prstGeom>
              <a:noFill/>
            </p:spPr>
            <p:txBody>
              <a:bodyPr wrap="square" rtlCol="0">
                <a:spAutoFit/>
              </a:bodyPr>
              <a:lstStyle/>
              <a:p>
                <a:r>
                  <a:rPr lang="en-GB" dirty="0"/>
                  <a:t>22</a:t>
                </a:r>
                <a14:m>
                  <m:oMath xmlns:m="http://schemas.openxmlformats.org/officeDocument/2006/math">
                    <m:r>
                      <a:rPr lang="en-GB" b="0" i="1" smtClean="0">
                        <a:latin typeface="Cambria Math" panose="02040503050406030204" pitchFamily="18" charset="0"/>
                      </a:rPr>
                      <m:t>𝑁𝑎</m:t>
                    </m:r>
                  </m:oMath>
                </a14:m>
                <a:endParaRPr lang="en-IL" dirty="0"/>
              </a:p>
            </p:txBody>
          </p:sp>
        </mc:Choice>
        <mc:Fallback xmlns="">
          <p:sp>
            <p:nvSpPr>
              <p:cNvPr id="15" name="תיבת טקסט 14">
                <a:extLst>
                  <a:ext uri="{FF2B5EF4-FFF2-40B4-BE49-F238E27FC236}">
                    <a16:creationId xmlns:a16="http://schemas.microsoft.com/office/drawing/2014/main" id="{9C6889C8-6604-15EA-BBF2-CA2DEC974C66}"/>
                  </a:ext>
                </a:extLst>
              </p:cNvPr>
              <p:cNvSpPr txBox="1">
                <a:spLocks noRot="1" noChangeAspect="1" noMove="1" noResize="1" noEditPoints="1" noAdjustHandles="1" noChangeArrowheads="1" noChangeShapeType="1" noTextEdit="1"/>
              </p:cNvSpPr>
              <p:nvPr/>
            </p:nvSpPr>
            <p:spPr>
              <a:xfrm>
                <a:off x="3827389" y="3681018"/>
                <a:ext cx="1493520" cy="369332"/>
              </a:xfrm>
              <a:prstGeom prst="rect">
                <a:avLst/>
              </a:prstGeom>
              <a:blipFill>
                <a:blip r:embed="rId10"/>
                <a:stretch>
                  <a:fillRect l="-3673" t="-10000" b="-26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60993962-2DB2-B456-0334-A336A105F608}"/>
                  </a:ext>
                </a:extLst>
              </p:cNvPr>
              <p:cNvSpPr txBox="1"/>
              <p:nvPr/>
            </p:nvSpPr>
            <p:spPr>
              <a:xfrm>
                <a:off x="10872685" y="860109"/>
                <a:ext cx="1493520" cy="369332"/>
              </a:xfrm>
              <a:prstGeom prst="rect">
                <a:avLst/>
              </a:prstGeom>
              <a:noFill/>
            </p:spPr>
            <p:txBody>
              <a:bodyPr wrap="square" rtlCol="0">
                <a:spAutoFit/>
              </a:bodyPr>
              <a:lstStyle/>
              <a:p>
                <a:r>
                  <a:rPr lang="en-GB" dirty="0"/>
                  <a:t>22</a:t>
                </a:r>
                <a14:m>
                  <m:oMath xmlns:m="http://schemas.openxmlformats.org/officeDocument/2006/math">
                    <m:r>
                      <a:rPr lang="en-GB" b="0" i="1" smtClean="0">
                        <a:latin typeface="Cambria Math" panose="02040503050406030204" pitchFamily="18" charset="0"/>
                      </a:rPr>
                      <m:t>𝑁𝑎</m:t>
                    </m:r>
                  </m:oMath>
                </a14:m>
                <a:endParaRPr lang="en-IL" dirty="0"/>
              </a:p>
            </p:txBody>
          </p:sp>
        </mc:Choice>
        <mc:Fallback xmlns="">
          <p:sp>
            <p:nvSpPr>
              <p:cNvPr id="16" name="תיבת טקסט 15">
                <a:extLst>
                  <a:ext uri="{FF2B5EF4-FFF2-40B4-BE49-F238E27FC236}">
                    <a16:creationId xmlns:a16="http://schemas.microsoft.com/office/drawing/2014/main" id="{60993962-2DB2-B456-0334-A336A105F608}"/>
                  </a:ext>
                </a:extLst>
              </p:cNvPr>
              <p:cNvSpPr txBox="1">
                <a:spLocks noRot="1" noChangeAspect="1" noMove="1" noResize="1" noEditPoints="1" noAdjustHandles="1" noChangeArrowheads="1" noChangeShapeType="1" noTextEdit="1"/>
              </p:cNvSpPr>
              <p:nvPr/>
            </p:nvSpPr>
            <p:spPr>
              <a:xfrm>
                <a:off x="10872685" y="860109"/>
                <a:ext cx="1493520" cy="369332"/>
              </a:xfrm>
              <a:prstGeom prst="rect">
                <a:avLst/>
              </a:prstGeom>
              <a:blipFill>
                <a:blip r:embed="rId11"/>
                <a:stretch>
                  <a:fillRect l="-3673" t="-8197" b="-245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06D76116-583F-7FC9-6C09-843903B892FE}"/>
                  </a:ext>
                </a:extLst>
              </p:cNvPr>
              <p:cNvSpPr txBox="1"/>
              <p:nvPr/>
            </p:nvSpPr>
            <p:spPr>
              <a:xfrm>
                <a:off x="5320909" y="2921168"/>
                <a:ext cx="1493520" cy="369332"/>
              </a:xfrm>
              <a:prstGeom prst="rect">
                <a:avLst/>
              </a:prstGeom>
              <a:noFill/>
            </p:spPr>
            <p:txBody>
              <a:bodyPr wrap="square" rtlCol="0">
                <a:spAutoFit/>
              </a:bodyPr>
              <a:lstStyle/>
              <a:p>
                <a:r>
                  <a:rPr lang="en-GB" dirty="0"/>
                  <a:t>1</a:t>
                </a:r>
                <a14:m>
                  <m:oMath xmlns:m="http://schemas.openxmlformats.org/officeDocument/2006/math">
                    <m:r>
                      <a:rPr lang="en-GB" b="0" i="0" smtClean="0">
                        <a:latin typeface="Cambria Math" panose="02040503050406030204" pitchFamily="18" charset="0"/>
                      </a:rPr>
                      <m:t>37</m:t>
                    </m:r>
                    <m:r>
                      <a:rPr lang="en-GB" b="0" i="1" smtClean="0">
                        <a:latin typeface="Cambria Math" panose="02040503050406030204" pitchFamily="18" charset="0"/>
                      </a:rPr>
                      <m:t>𝐶𝑠</m:t>
                    </m:r>
                  </m:oMath>
                </a14:m>
                <a:endParaRPr lang="en-IL" dirty="0"/>
              </a:p>
            </p:txBody>
          </p:sp>
        </mc:Choice>
        <mc:Fallback xmlns="">
          <p:sp>
            <p:nvSpPr>
              <p:cNvPr id="17" name="תיבת טקסט 16">
                <a:extLst>
                  <a:ext uri="{FF2B5EF4-FFF2-40B4-BE49-F238E27FC236}">
                    <a16:creationId xmlns:a16="http://schemas.microsoft.com/office/drawing/2014/main" id="{06D76116-583F-7FC9-6C09-843903B892FE}"/>
                  </a:ext>
                </a:extLst>
              </p:cNvPr>
              <p:cNvSpPr txBox="1">
                <a:spLocks noRot="1" noChangeAspect="1" noMove="1" noResize="1" noEditPoints="1" noAdjustHandles="1" noChangeArrowheads="1" noChangeShapeType="1" noTextEdit="1"/>
              </p:cNvSpPr>
              <p:nvPr/>
            </p:nvSpPr>
            <p:spPr>
              <a:xfrm>
                <a:off x="5320909" y="2921168"/>
                <a:ext cx="1493520" cy="369332"/>
              </a:xfrm>
              <a:prstGeom prst="rect">
                <a:avLst/>
              </a:prstGeom>
              <a:blipFill>
                <a:blip r:embed="rId12"/>
                <a:stretch>
                  <a:fillRect l="-3673" t="-8197" b="-245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תיבת טקסט 17">
                <a:extLst>
                  <a:ext uri="{FF2B5EF4-FFF2-40B4-BE49-F238E27FC236}">
                    <a16:creationId xmlns:a16="http://schemas.microsoft.com/office/drawing/2014/main" id="{50B6D214-7948-F002-FBD5-28B15CE6B937}"/>
                  </a:ext>
                </a:extLst>
              </p:cNvPr>
              <p:cNvSpPr txBox="1"/>
              <p:nvPr/>
            </p:nvSpPr>
            <p:spPr>
              <a:xfrm>
                <a:off x="1111198" y="5164868"/>
                <a:ext cx="1493520" cy="369332"/>
              </a:xfrm>
              <a:prstGeom prst="rect">
                <a:avLst/>
              </a:prstGeom>
              <a:noFill/>
            </p:spPr>
            <p:txBody>
              <a:bodyPr wrap="square" rtlCol="0">
                <a:spAutoFit/>
              </a:bodyPr>
              <a:lstStyle/>
              <a:p>
                <a:r>
                  <a:rPr lang="en-GB" dirty="0"/>
                  <a:t>24</a:t>
                </a:r>
                <a14:m>
                  <m:oMath xmlns:m="http://schemas.openxmlformats.org/officeDocument/2006/math">
                    <m:r>
                      <a:rPr lang="en-GB" b="0" i="0" smtClean="0">
                        <a:latin typeface="Cambria Math" panose="02040503050406030204" pitchFamily="18" charset="0"/>
                      </a:rPr>
                      <m:t>1</m:t>
                    </m:r>
                    <m:r>
                      <a:rPr lang="en-GB" b="0" i="1" smtClean="0">
                        <a:latin typeface="Cambria Math" panose="02040503050406030204" pitchFamily="18" charset="0"/>
                      </a:rPr>
                      <m:t>𝐴𝑚</m:t>
                    </m:r>
                  </m:oMath>
                </a14:m>
                <a:endParaRPr lang="en-IL" dirty="0"/>
              </a:p>
            </p:txBody>
          </p:sp>
        </mc:Choice>
        <mc:Fallback xmlns="">
          <p:sp>
            <p:nvSpPr>
              <p:cNvPr id="18" name="תיבת טקסט 17">
                <a:extLst>
                  <a:ext uri="{FF2B5EF4-FFF2-40B4-BE49-F238E27FC236}">
                    <a16:creationId xmlns:a16="http://schemas.microsoft.com/office/drawing/2014/main" id="{50B6D214-7948-F002-FBD5-28B15CE6B937}"/>
                  </a:ext>
                </a:extLst>
              </p:cNvPr>
              <p:cNvSpPr txBox="1">
                <a:spLocks noRot="1" noChangeAspect="1" noMove="1" noResize="1" noEditPoints="1" noAdjustHandles="1" noChangeArrowheads="1" noChangeShapeType="1" noTextEdit="1"/>
              </p:cNvSpPr>
              <p:nvPr/>
            </p:nvSpPr>
            <p:spPr>
              <a:xfrm>
                <a:off x="1111198" y="5164868"/>
                <a:ext cx="1493520" cy="369332"/>
              </a:xfrm>
              <a:prstGeom prst="rect">
                <a:avLst/>
              </a:prstGeom>
              <a:blipFill>
                <a:blip r:embed="rId13"/>
                <a:stretch>
                  <a:fillRect l="-3265" t="-8197" b="-24590"/>
                </a:stretch>
              </a:blipFill>
            </p:spPr>
            <p:txBody>
              <a:bodyPr/>
              <a:lstStyle/>
              <a:p>
                <a:r>
                  <a:rPr lang="en-IL">
                    <a:noFill/>
                  </a:rPr>
                  <a:t> </a:t>
                </a:r>
              </a:p>
            </p:txBody>
          </p:sp>
        </mc:Fallback>
      </mc:AlternateContent>
    </p:spTree>
    <p:extLst>
      <p:ext uri="{BB962C8B-B14F-4D97-AF65-F5344CB8AC3E}">
        <p14:creationId xmlns:p14="http://schemas.microsoft.com/office/powerpoint/2010/main" val="246512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53956C9-7DDD-0844-13F3-7AE3EC0BA8DA}"/>
              </a:ext>
            </a:extLst>
          </p:cNvPr>
          <p:cNvPicPr>
            <a:picLocks noChangeAspect="1"/>
          </p:cNvPicPr>
          <p:nvPr/>
        </p:nvPicPr>
        <p:blipFill>
          <a:blip r:embed="rId2"/>
          <a:stretch>
            <a:fillRect/>
          </a:stretch>
        </p:blipFill>
        <p:spPr>
          <a:xfrm>
            <a:off x="1045433" y="1686560"/>
            <a:ext cx="9557350" cy="4865343"/>
          </a:xfrm>
          <a:prstGeom prst="rect">
            <a:avLst/>
          </a:prstGeom>
        </p:spPr>
      </p:pic>
      <mc:AlternateContent xmlns:mc="http://schemas.openxmlformats.org/markup-compatibility/2006" xmlns:a14="http://schemas.microsoft.com/office/drawing/2010/main">
        <mc:Choice Requires="a14">
          <p:sp>
            <p:nvSpPr>
              <p:cNvPr id="6" name="תיבת טקסט 5">
                <a:extLst>
                  <a:ext uri="{FF2B5EF4-FFF2-40B4-BE49-F238E27FC236}">
                    <a16:creationId xmlns:a16="http://schemas.microsoft.com/office/drawing/2014/main" id="{C1E29D22-553C-7299-B9C4-ECF1551E5CBC}"/>
                  </a:ext>
                </a:extLst>
              </p:cNvPr>
              <p:cNvSpPr txBox="1"/>
              <p:nvPr/>
            </p:nvSpPr>
            <p:spPr>
              <a:xfrm>
                <a:off x="863600" y="355600"/>
                <a:ext cx="10414000" cy="957185"/>
              </a:xfrm>
              <a:prstGeom prst="rect">
                <a:avLst/>
              </a:prstGeom>
              <a:noFill/>
            </p:spPr>
            <p:txBody>
              <a:bodyPr wrap="square" rtlCol="0">
                <a:spAutoFit/>
              </a:bodyPr>
              <a:lstStyle/>
              <a:p>
                <a:r>
                  <a:rPr lang="en-GB" dirty="0"/>
                  <a:t>We now need to calculate the scintillation yield from nuclear recoils , using histograms such as this – </a:t>
                </a:r>
              </a:p>
              <a:p>
                <a:r>
                  <a:rPr lang="en-GB" dirty="0"/>
                  <a:t>Looking only at events that are in the time-of-flight cut between 42 and 49 ns, that were detected in the liquid scintillator, located at a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25</m:t>
                        </m:r>
                      </m:e>
                      <m:sup>
                        <m:r>
                          <a:rPr lang="en-GB" b="0" i="1" smtClean="0">
                            <a:latin typeface="Cambria Math" panose="02040503050406030204" pitchFamily="18" charset="0"/>
                          </a:rPr>
                          <m:t>∘</m:t>
                        </m:r>
                      </m:sup>
                    </m:sSup>
                  </m:oMath>
                </a14:m>
                <a:r>
                  <a:rPr lang="en-GB" dirty="0"/>
                  <a:t> angle relative to the LAr cell.</a:t>
                </a:r>
                <a:endParaRPr lang="en-IL" dirty="0"/>
              </a:p>
            </p:txBody>
          </p:sp>
        </mc:Choice>
        <mc:Fallback xmlns="">
          <p:sp>
            <p:nvSpPr>
              <p:cNvPr id="6" name="תיבת טקסט 5">
                <a:extLst>
                  <a:ext uri="{FF2B5EF4-FFF2-40B4-BE49-F238E27FC236}">
                    <a16:creationId xmlns:a16="http://schemas.microsoft.com/office/drawing/2014/main" id="{C1E29D22-553C-7299-B9C4-ECF1551E5CBC}"/>
                  </a:ext>
                </a:extLst>
              </p:cNvPr>
              <p:cNvSpPr txBox="1">
                <a:spLocks noRot="1" noChangeAspect="1" noMove="1" noResize="1" noEditPoints="1" noAdjustHandles="1" noChangeArrowheads="1" noChangeShapeType="1" noTextEdit="1"/>
              </p:cNvSpPr>
              <p:nvPr/>
            </p:nvSpPr>
            <p:spPr>
              <a:xfrm>
                <a:off x="863600" y="355600"/>
                <a:ext cx="10414000" cy="957185"/>
              </a:xfrm>
              <a:prstGeom prst="rect">
                <a:avLst/>
              </a:prstGeom>
              <a:blipFill>
                <a:blip r:embed="rId3"/>
                <a:stretch>
                  <a:fillRect l="-527" t="-3185" b="-5732"/>
                </a:stretch>
              </a:blipFill>
            </p:spPr>
            <p:txBody>
              <a:bodyPr/>
              <a:lstStyle/>
              <a:p>
                <a:r>
                  <a:rPr lang="en-IL">
                    <a:noFill/>
                  </a:rPr>
                  <a:t> </a:t>
                </a:r>
              </a:p>
            </p:txBody>
          </p:sp>
        </mc:Fallback>
      </mc:AlternateContent>
      <p:pic>
        <p:nvPicPr>
          <p:cNvPr id="8" name="תמונה 7">
            <a:extLst>
              <a:ext uri="{FF2B5EF4-FFF2-40B4-BE49-F238E27FC236}">
                <a16:creationId xmlns:a16="http://schemas.microsoft.com/office/drawing/2014/main" id="{EA2016F1-3EC0-D822-AE25-80A40E91492B}"/>
              </a:ext>
            </a:extLst>
          </p:cNvPr>
          <p:cNvPicPr>
            <a:picLocks noChangeAspect="1"/>
          </p:cNvPicPr>
          <p:nvPr/>
        </p:nvPicPr>
        <p:blipFill>
          <a:blip r:embed="rId4"/>
          <a:stretch>
            <a:fillRect/>
          </a:stretch>
        </p:blipFill>
        <p:spPr>
          <a:xfrm>
            <a:off x="3357717" y="2125132"/>
            <a:ext cx="4095798" cy="3604781"/>
          </a:xfrm>
          <a:prstGeom prst="rect">
            <a:avLst/>
          </a:prstGeom>
        </p:spPr>
      </p:pic>
      <p:pic>
        <p:nvPicPr>
          <p:cNvPr id="10" name="תמונה 9">
            <a:extLst>
              <a:ext uri="{FF2B5EF4-FFF2-40B4-BE49-F238E27FC236}">
                <a16:creationId xmlns:a16="http://schemas.microsoft.com/office/drawing/2014/main" id="{E0EBEE45-A97E-9CA0-FE60-F882366809AE}"/>
              </a:ext>
            </a:extLst>
          </p:cNvPr>
          <p:cNvPicPr>
            <a:picLocks noChangeAspect="1"/>
          </p:cNvPicPr>
          <p:nvPr/>
        </p:nvPicPr>
        <p:blipFill>
          <a:blip r:embed="rId5"/>
          <a:stretch>
            <a:fillRect/>
          </a:stretch>
        </p:blipFill>
        <p:spPr>
          <a:xfrm>
            <a:off x="7453515" y="2460596"/>
            <a:ext cx="3346622" cy="2933851"/>
          </a:xfrm>
          <a:prstGeom prst="rect">
            <a:avLst/>
          </a:prstGeom>
        </p:spPr>
      </p:pic>
    </p:spTree>
    <p:extLst>
      <p:ext uri="{BB962C8B-B14F-4D97-AF65-F5344CB8AC3E}">
        <p14:creationId xmlns:p14="http://schemas.microsoft.com/office/powerpoint/2010/main" val="4041781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E0595DEA-A64B-8BAE-D414-4086BA79F301}"/>
              </a:ext>
            </a:extLst>
          </p:cNvPr>
          <p:cNvSpPr txBox="1"/>
          <p:nvPr/>
        </p:nvSpPr>
        <p:spPr>
          <a:xfrm>
            <a:off x="406400" y="284480"/>
            <a:ext cx="11704320" cy="369332"/>
          </a:xfrm>
          <a:prstGeom prst="rect">
            <a:avLst/>
          </a:prstGeom>
          <a:noFill/>
        </p:spPr>
        <p:txBody>
          <a:bodyPr wrap="square" rtlCol="0">
            <a:spAutoFit/>
          </a:bodyPr>
          <a:lstStyle/>
          <a:p>
            <a:r>
              <a:rPr lang="en-GB" dirty="0"/>
              <a:t>We do this by fitting a gaussian to the area around the peak of the graph, like so:</a:t>
            </a:r>
            <a:endParaRPr lang="en-IL" dirty="0"/>
          </a:p>
        </p:txBody>
      </p:sp>
      <p:pic>
        <p:nvPicPr>
          <p:cNvPr id="5" name="תמונה 4">
            <a:extLst>
              <a:ext uri="{FF2B5EF4-FFF2-40B4-BE49-F238E27FC236}">
                <a16:creationId xmlns:a16="http://schemas.microsoft.com/office/drawing/2014/main" id="{FE8760C6-DFAD-14EF-98B0-CDEDC15E31B0}"/>
              </a:ext>
            </a:extLst>
          </p:cNvPr>
          <p:cNvPicPr>
            <a:picLocks noChangeAspect="1"/>
          </p:cNvPicPr>
          <p:nvPr/>
        </p:nvPicPr>
        <p:blipFill>
          <a:blip r:embed="rId2"/>
          <a:stretch>
            <a:fillRect/>
          </a:stretch>
        </p:blipFill>
        <p:spPr>
          <a:xfrm>
            <a:off x="403055" y="653812"/>
            <a:ext cx="11422629" cy="5736828"/>
          </a:xfrm>
          <a:prstGeom prst="rect">
            <a:avLst/>
          </a:prstGeom>
        </p:spPr>
      </p:pic>
    </p:spTree>
    <p:extLst>
      <p:ext uri="{BB962C8B-B14F-4D97-AF65-F5344CB8AC3E}">
        <p14:creationId xmlns:p14="http://schemas.microsoft.com/office/powerpoint/2010/main" val="1092032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B00C4A81-1D77-EC99-1005-98D5CD6B4F32}"/>
                  </a:ext>
                </a:extLst>
              </p:cNvPr>
              <p:cNvSpPr txBox="1"/>
              <p:nvPr/>
            </p:nvSpPr>
            <p:spPr>
              <a:xfrm>
                <a:off x="0" y="254000"/>
                <a:ext cx="12599988" cy="2101344"/>
              </a:xfrm>
              <a:prstGeom prst="rect">
                <a:avLst/>
              </a:prstGeom>
              <a:noFill/>
            </p:spPr>
            <p:txBody>
              <a:bodyPr wrap="square" rtlCol="0">
                <a:spAutoFit/>
              </a:bodyPr>
              <a:lstStyle/>
              <a:p>
                <a:r>
                  <a:rPr lang="en-US" dirty="0"/>
                  <a:t>N</a:t>
                </a:r>
                <a:r>
                  <a:rPr lang="en-GB" dirty="0"/>
                  <a:t>ow, in order to reconstruct Table 3 from </a:t>
                </a:r>
                <a:r>
                  <a:rPr lang="en-GB" dirty="0" err="1"/>
                  <a:t>Creus</a:t>
                </a:r>
                <a:r>
                  <a:rPr lang="en-GB" dirty="0"/>
                  <a:t> et al. , we use the fit we got of the electron recoil energy vs. scintillation yield, to calculate the scintillation yield from electron recoils at the 6 nuclear recoil energies corresponding to the 6 neutron scattering angles. </a:t>
                </a:r>
              </a:p>
              <a:p>
                <a:r>
                  <a:rPr lang="en-GB" dirty="0"/>
                  <a:t>For example,                  </a:t>
                </a:r>
                <a14:m>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𝑒𝑓𝑓</m:t>
                        </m:r>
                      </m:sub>
                    </m:sSub>
                    <m:d>
                      <m:dPr>
                        <m:ctrlPr>
                          <a:rPr lang="en-GB" sz="3200" b="0" i="1" smtClean="0">
                            <a:latin typeface="Cambria Math" panose="02040503050406030204" pitchFamily="18" charset="0"/>
                          </a:rPr>
                        </m:ctrlPr>
                      </m:dPr>
                      <m:e>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25</m:t>
                            </m:r>
                          </m:e>
                          <m:sup>
                            <m:r>
                              <a:rPr lang="en-GB" sz="3200" b="0" i="1" smtClean="0">
                                <a:latin typeface="Cambria Math" panose="02040503050406030204" pitchFamily="18" charset="0"/>
                              </a:rPr>
                              <m:t>∘</m:t>
                            </m:r>
                          </m:sup>
                        </m:sSup>
                      </m:e>
                    </m:d>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𝑛𝑟</m:t>
                            </m:r>
                          </m:sub>
                        </m:sSub>
                        <m:d>
                          <m:dPr>
                            <m:ctrlPr>
                              <a:rPr lang="en-GB" sz="3200" b="0" i="1" smtClean="0">
                                <a:latin typeface="Cambria Math" panose="02040503050406030204" pitchFamily="18" charset="0"/>
                              </a:rPr>
                            </m:ctrlPr>
                          </m:dPr>
                          <m:e>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𝑇</m:t>
                                </m:r>
                              </m:e>
                              <m:sub>
                                <m:r>
                                  <a:rPr lang="en-GB" sz="3200" b="0" i="1" smtClean="0">
                                    <a:latin typeface="Cambria Math" panose="02040503050406030204" pitchFamily="18" charset="0"/>
                                  </a:rPr>
                                  <m:t>𝑛𝑟</m:t>
                                </m:r>
                              </m:sub>
                            </m:sSub>
                          </m:e>
                        </m:d>
                      </m:num>
                      <m:den>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𝑒𝑟</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𝑇</m:t>
                            </m:r>
                          </m:e>
                          <m:sub>
                            <m:r>
                              <a:rPr lang="en-GB" sz="3200" b="0" i="1" smtClean="0">
                                <a:latin typeface="Cambria Math" panose="02040503050406030204" pitchFamily="18" charset="0"/>
                              </a:rPr>
                              <m:t>𝑒𝑟</m:t>
                            </m:r>
                          </m:sub>
                        </m:sSub>
                        <m:r>
                          <a:rPr lang="en-GB" sz="3200" b="0" i="1" smtClean="0">
                            <a:latin typeface="Cambria Math" panose="02040503050406030204" pitchFamily="18" charset="0"/>
                          </a:rPr>
                          <m:t>)</m:t>
                        </m:r>
                      </m:den>
                    </m:f>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𝑛𝑟</m:t>
                            </m:r>
                          </m:sub>
                        </m:sSub>
                        <m:d>
                          <m:dPr>
                            <m:ctrlPr>
                              <a:rPr lang="en-GB" sz="3200" b="0" i="1" smtClean="0">
                                <a:latin typeface="Cambria Math" panose="02040503050406030204" pitchFamily="18" charset="0"/>
                              </a:rPr>
                            </m:ctrlPr>
                          </m:dPr>
                          <m:e>
                            <m:r>
                              <a:rPr lang="en-GB" sz="3200" b="0" i="1" smtClean="0">
                                <a:latin typeface="Cambria Math" panose="02040503050406030204" pitchFamily="18" charset="0"/>
                              </a:rPr>
                              <m:t>11</m:t>
                            </m:r>
                            <m:r>
                              <a:rPr lang="en-GB" sz="3200" b="0" i="1" smtClean="0">
                                <a:latin typeface="Cambria Math" panose="02040503050406030204" pitchFamily="18" charset="0"/>
                              </a:rPr>
                              <m:t>.</m:t>
                            </m:r>
                            <m:r>
                              <a:rPr lang="en-GB" sz="3200" b="0" i="1" smtClean="0">
                                <a:latin typeface="Cambria Math" panose="02040503050406030204" pitchFamily="18" charset="0"/>
                              </a:rPr>
                              <m:t>5</m:t>
                            </m:r>
                            <m:r>
                              <a:rPr lang="en-GB" sz="3200" b="0" i="1" smtClean="0">
                                <a:latin typeface="Cambria Math" panose="02040503050406030204" pitchFamily="18" charset="0"/>
                              </a:rPr>
                              <m:t>𝑘𝑒𝑉</m:t>
                            </m:r>
                          </m:e>
                        </m:d>
                      </m:num>
                      <m:den>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𝑒𝑟</m:t>
                            </m:r>
                          </m:sub>
                        </m:sSub>
                        <m:r>
                          <a:rPr lang="en-GB" sz="3200" b="0" i="1" smtClean="0">
                            <a:latin typeface="Cambria Math" panose="02040503050406030204" pitchFamily="18" charset="0"/>
                          </a:rPr>
                          <m:t>(</m:t>
                        </m:r>
                        <m:r>
                          <a:rPr lang="en-GB" sz="3200" b="0" i="1" smtClean="0">
                            <a:latin typeface="Cambria Math" panose="02040503050406030204" pitchFamily="18" charset="0"/>
                          </a:rPr>
                          <m:t>11</m:t>
                        </m:r>
                        <m:r>
                          <a:rPr lang="en-GB" sz="3200" b="0" i="1" smtClean="0">
                            <a:latin typeface="Cambria Math" panose="02040503050406030204" pitchFamily="18" charset="0"/>
                          </a:rPr>
                          <m:t>.</m:t>
                        </m:r>
                        <m:r>
                          <a:rPr lang="en-GB" sz="3200" b="0" i="1" smtClean="0">
                            <a:latin typeface="Cambria Math" panose="02040503050406030204" pitchFamily="18" charset="0"/>
                          </a:rPr>
                          <m:t>5</m:t>
                        </m:r>
                        <m:r>
                          <a:rPr lang="en-GB" sz="3200" b="0" i="1" smtClean="0">
                            <a:latin typeface="Cambria Math" panose="02040503050406030204" pitchFamily="18" charset="0"/>
                          </a:rPr>
                          <m:t>𝑘𝑒𝑉</m:t>
                        </m:r>
                        <m:r>
                          <a:rPr lang="en-GB" sz="3200" b="0" i="1" smtClean="0">
                            <a:latin typeface="Cambria Math" panose="02040503050406030204" pitchFamily="18" charset="0"/>
                          </a:rPr>
                          <m:t>)</m:t>
                        </m:r>
                      </m:den>
                    </m:f>
                    <m:r>
                      <a:rPr lang="en-GB" sz="3200" b="0" i="1" smtClean="0">
                        <a:latin typeface="Cambria Math" panose="02040503050406030204" pitchFamily="18" charset="0"/>
                      </a:rPr>
                      <m:t>±</m:t>
                    </m:r>
                    <m:rad>
                      <m:radPr>
                        <m:degHide m:val="on"/>
                        <m:ctrlPr>
                          <a:rPr lang="en-GB" sz="3200" b="0" i="1" smtClean="0">
                            <a:latin typeface="Cambria Math" panose="02040503050406030204" pitchFamily="18" charset="0"/>
                          </a:rPr>
                        </m:ctrlPr>
                      </m:radPr>
                      <m:deg/>
                      <m:e>
                        <m:sSup>
                          <m:sSupPr>
                            <m:ctrlPr>
                              <a:rPr lang="en-GB" sz="3200" b="0" i="1" smtClean="0">
                                <a:latin typeface="Cambria Math" panose="02040503050406030204" pitchFamily="18" charset="0"/>
                              </a:rPr>
                            </m:ctrlPr>
                          </m:sSupPr>
                          <m:e>
                            <m:d>
                              <m:dPr>
                                <m:ctrlPr>
                                  <a:rPr lang="en-GB" sz="3200" b="0" i="1" smtClean="0">
                                    <a:latin typeface="Cambria Math" panose="02040503050406030204" pitchFamily="18" charset="0"/>
                                  </a:rPr>
                                </m:ctrlPr>
                              </m:dPr>
                              <m:e>
                                <m:f>
                                  <m:fPr>
                                    <m:ctrlPr>
                                      <a:rPr lang="en-GB" sz="3200" i="1">
                                        <a:latin typeface="Cambria Math" panose="02040503050406030204" pitchFamily="18" charset="0"/>
                                      </a:rPr>
                                    </m:ctrlPr>
                                  </m:fPr>
                                  <m:num>
                                    <m:r>
                                      <m:rPr>
                                        <m:sty m:val="p"/>
                                      </m:rPr>
                                      <a:rPr lang="en-GB" sz="3200">
                                        <a:latin typeface="Cambria Math" panose="02040503050406030204" pitchFamily="18" charset="0"/>
                                      </a:rPr>
                                      <m:t>Δ</m:t>
                                    </m:r>
                                    <m:sSub>
                                      <m:sSubPr>
                                        <m:ctrlPr>
                                          <a:rPr lang="en-GB" sz="3200" i="1">
                                            <a:latin typeface="Cambria Math" panose="02040503050406030204" pitchFamily="18" charset="0"/>
                                          </a:rPr>
                                        </m:ctrlPr>
                                      </m:sSubPr>
                                      <m:e>
                                        <m:r>
                                          <a:rPr lang="en-GB" sz="3200" i="1">
                                            <a:latin typeface="Cambria Math" panose="02040503050406030204" pitchFamily="18" charset="0"/>
                                          </a:rPr>
                                          <m:t>𝐿</m:t>
                                        </m:r>
                                      </m:e>
                                      <m:sub>
                                        <m:r>
                                          <a:rPr lang="en-GB" sz="3200" i="1">
                                            <a:latin typeface="Cambria Math" panose="02040503050406030204" pitchFamily="18" charset="0"/>
                                          </a:rPr>
                                          <m:t>𝑛𝑟</m:t>
                                        </m:r>
                                      </m:sub>
                                    </m:sSub>
                                  </m:num>
                                  <m:den>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𝑒𝑟</m:t>
                                        </m:r>
                                      </m:sub>
                                    </m:sSub>
                                  </m:den>
                                </m:f>
                              </m:e>
                            </m:d>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sSup>
                          <m:sSupPr>
                            <m:ctrlPr>
                              <a:rPr lang="en-GB" sz="3200" b="0" i="1" smtClean="0">
                                <a:latin typeface="Cambria Math" panose="02040503050406030204" pitchFamily="18" charset="0"/>
                              </a:rPr>
                            </m:ctrlPr>
                          </m:sSupPr>
                          <m:e>
                            <m:d>
                              <m:dPr>
                                <m:ctrlPr>
                                  <a:rPr lang="en-GB" sz="3200" b="0" i="1" smtClean="0">
                                    <a:latin typeface="Cambria Math" panose="02040503050406030204" pitchFamily="18" charset="0"/>
                                  </a:rPr>
                                </m:ctrlPr>
                              </m:dPr>
                              <m:e>
                                <m:f>
                                  <m:fPr>
                                    <m:ctrlPr>
                                      <a:rPr lang="en-GB" sz="3200" b="0" i="1" smtClean="0">
                                        <a:latin typeface="Cambria Math" panose="02040503050406030204" pitchFamily="18" charset="0"/>
                                      </a:rPr>
                                    </m:ctrlPr>
                                  </m:fPr>
                                  <m:num>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𝑛𝑟</m:t>
                                        </m:r>
                                      </m:sub>
                                    </m:sSub>
                                    <m:r>
                                      <m:rPr>
                                        <m:sty m:val="p"/>
                                      </m:rPr>
                                      <a:rPr lang="en-GB" sz="3200" b="0" i="0" smtClean="0">
                                        <a:latin typeface="Cambria Math" panose="02040503050406030204" pitchFamily="18" charset="0"/>
                                      </a:rPr>
                                      <m:t>Δ</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𝑒𝑟</m:t>
                                        </m:r>
                                      </m:sub>
                                    </m:sSub>
                                  </m:num>
                                  <m:den>
                                    <m:sSubSup>
                                      <m:sSubSupPr>
                                        <m:ctrlPr>
                                          <a:rPr lang="en-GB" sz="3200" b="0" i="1" smtClean="0">
                                            <a:latin typeface="Cambria Math" panose="02040503050406030204" pitchFamily="18" charset="0"/>
                                          </a:rPr>
                                        </m:ctrlPr>
                                      </m:sSubSupPr>
                                      <m:e>
                                        <m:r>
                                          <a:rPr lang="en-GB" sz="3200" b="0" i="1" smtClean="0">
                                            <a:latin typeface="Cambria Math" panose="02040503050406030204" pitchFamily="18" charset="0"/>
                                          </a:rPr>
                                          <m:t>𝐿</m:t>
                                        </m:r>
                                      </m:e>
                                      <m:sub>
                                        <m:r>
                                          <a:rPr lang="en-GB" sz="3200" b="0" i="1" smtClean="0">
                                            <a:latin typeface="Cambria Math" panose="02040503050406030204" pitchFamily="18" charset="0"/>
                                          </a:rPr>
                                          <m:t>𝑒𝑟</m:t>
                                        </m:r>
                                      </m:sub>
                                      <m:sup>
                                        <m:r>
                                          <a:rPr lang="en-GB" sz="3200" b="0" i="1" smtClean="0">
                                            <a:latin typeface="Cambria Math" panose="02040503050406030204" pitchFamily="18" charset="0"/>
                                          </a:rPr>
                                          <m:t>2</m:t>
                                        </m:r>
                                      </m:sup>
                                    </m:sSubSup>
                                  </m:den>
                                </m:f>
                              </m:e>
                            </m:d>
                          </m:e>
                          <m:sup>
                            <m:r>
                              <a:rPr lang="en-GB" sz="3200" b="0" i="1" smtClean="0">
                                <a:latin typeface="Cambria Math" panose="02040503050406030204" pitchFamily="18" charset="0"/>
                              </a:rPr>
                              <m:t>2</m:t>
                            </m:r>
                          </m:sup>
                        </m:sSup>
                      </m:e>
                    </m:rad>
                  </m:oMath>
                </a14:m>
                <a:endParaRPr lang="en-IL" dirty="0"/>
              </a:p>
            </p:txBody>
          </p:sp>
        </mc:Choice>
        <mc:Fallback xmlns="">
          <p:sp>
            <p:nvSpPr>
              <p:cNvPr id="2" name="תיבת טקסט 1">
                <a:extLst>
                  <a:ext uri="{FF2B5EF4-FFF2-40B4-BE49-F238E27FC236}">
                    <a16:creationId xmlns:a16="http://schemas.microsoft.com/office/drawing/2014/main" id="{B00C4A81-1D77-EC99-1005-98D5CD6B4F32}"/>
                  </a:ext>
                </a:extLst>
              </p:cNvPr>
              <p:cNvSpPr txBox="1">
                <a:spLocks noRot="1" noChangeAspect="1" noMove="1" noResize="1" noEditPoints="1" noAdjustHandles="1" noChangeArrowheads="1" noChangeShapeType="1" noTextEdit="1"/>
              </p:cNvSpPr>
              <p:nvPr/>
            </p:nvSpPr>
            <p:spPr>
              <a:xfrm>
                <a:off x="0" y="254000"/>
                <a:ext cx="12599988" cy="2101344"/>
              </a:xfrm>
              <a:prstGeom prst="rect">
                <a:avLst/>
              </a:prstGeom>
              <a:blipFill>
                <a:blip r:embed="rId2"/>
                <a:stretch>
                  <a:fillRect l="-387" t="-174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9122A7BA-0A30-20CD-9964-204D472F338A}"/>
                  </a:ext>
                </a:extLst>
              </p:cNvPr>
              <p:cNvSpPr txBox="1"/>
              <p:nvPr/>
            </p:nvSpPr>
            <p:spPr>
              <a:xfrm>
                <a:off x="233680" y="2458720"/>
                <a:ext cx="12132628" cy="2607573"/>
              </a:xfrm>
              <a:prstGeom prst="rect">
                <a:avLst/>
              </a:prstGeom>
              <a:noFill/>
            </p:spPr>
            <p:txBody>
              <a:bodyPr wrap="square" rtlCol="0">
                <a:spAutoFit/>
              </a:bodyPr>
              <a:lstStyle/>
              <a:p>
                <a:r>
                  <a:rPr lang="en-GB" dirty="0"/>
                  <a:t>Assuming a line equation of the form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r>
                      <a:rPr lang="en-GB" i="1" dirty="0" err="1" smtClean="0">
                        <a:latin typeface="Cambria Math" panose="02040503050406030204" pitchFamily="18" charset="0"/>
                      </a:rPr>
                      <m:t>𝑎𝑥</m:t>
                    </m:r>
                    <m:r>
                      <a:rPr lang="en-GB" i="1" dirty="0" err="1" smtClean="0">
                        <a:latin typeface="Cambria Math" panose="02040503050406030204" pitchFamily="18" charset="0"/>
                      </a:rPr>
                      <m:t>+</m:t>
                    </m:r>
                    <m:r>
                      <a:rPr lang="en-GB" i="1" dirty="0" err="1" smtClean="0">
                        <a:latin typeface="Cambria Math" panose="02040503050406030204" pitchFamily="18" charset="0"/>
                      </a:rPr>
                      <m:t>𝑏</m:t>
                    </m:r>
                    <m:r>
                      <a:rPr lang="en-GB" i="1" dirty="0" smtClean="0">
                        <a:latin typeface="Cambria Math" panose="02040503050406030204" pitchFamily="18" charset="0"/>
                      </a:rPr>
                      <m:t> </m:t>
                    </m:r>
                  </m:oMath>
                </a14:m>
                <a:r>
                  <a:rPr lang="en-GB" dirty="0"/>
                  <a:t>for the electron recoil graph,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𝑒𝑟</m:t>
                        </m:r>
                      </m:sub>
                    </m:sSub>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11</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𝑘𝑒𝑉</m:t>
                    </m:r>
                    <m:r>
                      <a:rPr lang="en-GB" b="0" i="1" smtClean="0">
                        <a:latin typeface="Cambria Math" panose="02040503050406030204" pitchFamily="18" charset="0"/>
                      </a:rPr>
                      <m:t>+</m:t>
                    </m:r>
                    <m:r>
                      <a:rPr lang="en-GB" b="0" i="1" smtClean="0">
                        <a:latin typeface="Cambria Math" panose="02040503050406030204" pitchFamily="18" charset="0"/>
                      </a:rPr>
                      <m:t>𝑏</m:t>
                    </m:r>
                  </m:oMath>
                </a14:m>
                <a:r>
                  <a:rPr lang="en-GB" dirty="0"/>
                  <a:t> , where a and b are obtained from the fit</a:t>
                </a:r>
              </a:p>
              <a:p>
                <a14:m>
                  <m:oMath xmlns:m="http://schemas.openxmlformats.org/officeDocument/2006/math">
                    <m:r>
                      <m:rPr>
                        <m:sty m:val="p"/>
                      </m:rPr>
                      <a:rPr lang="en-GB" sz="1800" b="0" i="0" smtClean="0">
                        <a:latin typeface="Cambria Math" panose="02040503050406030204" pitchFamily="18" charset="0"/>
                      </a:rPr>
                      <m:t>Δ</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𝑒𝑟</m:t>
                        </m:r>
                      </m:sub>
                    </m:sSub>
                    <m:r>
                      <a:rPr lang="en-GB" sz="1800" b="0" i="0" smtClean="0">
                        <a:latin typeface="Cambria Math" panose="02040503050406030204" pitchFamily="18" charset="0"/>
                      </a:rPr>
                      <m:t>=</m:t>
                    </m:r>
                    <m:r>
                      <m:rPr>
                        <m:sty m:val="p"/>
                      </m:rPr>
                      <a:rPr lang="en-GB" sz="1800" b="0" i="0" smtClean="0">
                        <a:latin typeface="Cambria Math" panose="02040503050406030204" pitchFamily="18" charset="0"/>
                      </a:rPr>
                      <m:t>da</m:t>
                    </m:r>
                    <m:r>
                      <a:rPr lang="en-GB" sz="1800" b="0" i="1" smtClean="0">
                        <a:latin typeface="Cambria Math" panose="02040503050406030204" pitchFamily="18" charset="0"/>
                      </a:rPr>
                      <m:t>∙</m:t>
                    </m:r>
                    <m:r>
                      <a:rPr lang="en-GB" sz="1800" b="0" i="1" smtClean="0">
                        <a:latin typeface="Cambria Math" panose="02040503050406030204" pitchFamily="18" charset="0"/>
                      </a:rPr>
                      <m:t>11</m:t>
                    </m:r>
                    <m:r>
                      <a:rPr lang="en-GB" sz="1800" b="0" i="1" smtClean="0">
                        <a:latin typeface="Cambria Math" panose="02040503050406030204" pitchFamily="18" charset="0"/>
                      </a:rPr>
                      <m:t>.</m:t>
                    </m:r>
                    <m:r>
                      <a:rPr lang="en-GB" sz="1800" b="0" i="1" smtClean="0">
                        <a:latin typeface="Cambria Math" panose="02040503050406030204" pitchFamily="18" charset="0"/>
                      </a:rPr>
                      <m:t>5</m:t>
                    </m:r>
                    <m:r>
                      <a:rPr lang="en-GB" sz="1800" b="0" i="1" smtClean="0">
                        <a:latin typeface="Cambria Math" panose="02040503050406030204" pitchFamily="18" charset="0"/>
                      </a:rPr>
                      <m:t>𝑘𝑒𝑉</m:t>
                    </m:r>
                    <m:r>
                      <a:rPr lang="en-GB" sz="1800" b="0" i="1" smtClean="0">
                        <a:latin typeface="Cambria Math" panose="02040503050406030204" pitchFamily="18" charset="0"/>
                      </a:rPr>
                      <m:t>+</m:t>
                    </m:r>
                    <m:r>
                      <a:rPr lang="en-GB" sz="1800" b="0" i="1" smtClean="0">
                        <a:latin typeface="Cambria Math" panose="02040503050406030204" pitchFamily="18" charset="0"/>
                      </a:rPr>
                      <m:t>𝑑𝑏</m:t>
                    </m:r>
                    <m:r>
                      <a:rPr lang="en-GB" sz="1800" b="0" i="0" smtClean="0">
                        <a:latin typeface="Cambria Math" panose="02040503050406030204" pitchFamily="18" charset="0"/>
                      </a:rPr>
                      <m:t> </m:t>
                    </m:r>
                  </m:oMath>
                </a14:m>
                <a:r>
                  <a:rPr lang="en-GB" dirty="0"/>
                  <a:t> ,  where da and </a:t>
                </a:r>
                <a:r>
                  <a:rPr lang="en-GB" dirty="0" err="1"/>
                  <a:t>db</a:t>
                </a:r>
                <a:r>
                  <a:rPr lang="en-GB" dirty="0"/>
                  <a:t> are obtained from the fit</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𝑛𝑟</m:t>
                        </m:r>
                      </m:sub>
                    </m:sSub>
                    <m:r>
                      <a:rPr lang="en-GB" b="0" i="1" smtClean="0">
                        <a:latin typeface="Cambria Math" panose="02040503050406030204" pitchFamily="18" charset="0"/>
                      </a:rPr>
                      <m:t>=</m:t>
                    </m:r>
                    <m:r>
                      <a:rPr lang="en-GB" b="0" i="1" smtClean="0">
                        <a:latin typeface="Cambria Math" panose="02040503050406030204" pitchFamily="18" charset="0"/>
                      </a:rPr>
                      <m:t>𝜇</m:t>
                    </m:r>
                  </m:oMath>
                </a14:m>
                <a:r>
                  <a:rPr lang="en-GB" dirty="0"/>
                  <a:t> and is obtained from the gaussian fit to the scintillation yield histogram from nuclear recoils</a:t>
                </a:r>
              </a:p>
              <a:p>
                <a14:m>
                  <m:oMath xmlns:m="http://schemas.openxmlformats.org/officeDocument/2006/math">
                    <m:r>
                      <m:rPr>
                        <m:sty m:val="p"/>
                      </m:rPr>
                      <a:rPr lang="en-GB" sz="1800" smtClean="0">
                        <a:latin typeface="Cambria Math" panose="02040503050406030204" pitchFamily="18" charset="0"/>
                      </a:rPr>
                      <m:t>Δ</m:t>
                    </m:r>
                    <m:sSub>
                      <m:sSubPr>
                        <m:ctrlPr>
                          <a:rPr lang="en-GB" sz="1800" i="1">
                            <a:latin typeface="Cambria Math" panose="02040503050406030204" pitchFamily="18" charset="0"/>
                          </a:rPr>
                        </m:ctrlPr>
                      </m:sSubPr>
                      <m:e>
                        <m:r>
                          <a:rPr lang="en-GB" sz="1800" i="1">
                            <a:latin typeface="Cambria Math" panose="02040503050406030204" pitchFamily="18" charset="0"/>
                          </a:rPr>
                          <m:t>𝐿</m:t>
                        </m:r>
                      </m:e>
                      <m:sub>
                        <m:r>
                          <a:rPr lang="en-GB" sz="1800" i="1">
                            <a:latin typeface="Cambria Math" panose="02040503050406030204" pitchFamily="18" charset="0"/>
                          </a:rPr>
                          <m:t>𝑛𝑟</m:t>
                        </m:r>
                      </m:sub>
                    </m:sSub>
                    <m:r>
                      <a:rPr lang="en-GB" sz="1800" b="0" i="0" smtClean="0">
                        <a:latin typeface="Cambria Math" panose="02040503050406030204" pitchFamily="18" charset="0"/>
                      </a:rPr>
                      <m:t>=</m:t>
                    </m:r>
                    <m:r>
                      <a:rPr lang="en-GB" sz="1800" b="0" i="1" smtClean="0">
                        <a:latin typeface="Cambria Math" panose="02040503050406030204" pitchFamily="18" charset="0"/>
                      </a:rPr>
                      <m:t>𝜎</m:t>
                    </m:r>
                  </m:oMath>
                </a14:m>
                <a:r>
                  <a:rPr lang="en-GB" dirty="0"/>
                  <a:t> and is obtained from the gaussian fit to the scintillation yield histogram from nuclear recoils</a:t>
                </a:r>
              </a:p>
              <a:p>
                <a:endParaRPr lang="en-GB" dirty="0"/>
              </a:p>
              <a:p>
                <a:r>
                  <a:rPr lang="en-GB" dirty="0"/>
                  <a:t>Using these, we get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𝑒𝑓𝑓</m:t>
                        </m:r>
                      </m:sub>
                    </m:sSub>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i="1">
                                <a:latin typeface="Cambria Math" panose="02040503050406030204" pitchFamily="18" charset="0"/>
                              </a:rPr>
                              <m:t>25</m:t>
                            </m:r>
                          </m:e>
                          <m:sup>
                            <m:r>
                              <a:rPr lang="en-GB" i="1">
                                <a:latin typeface="Cambria Math" panose="02040503050406030204" pitchFamily="18" charset="0"/>
                              </a:rPr>
                              <m:t>∘</m:t>
                            </m:r>
                          </m:sup>
                        </m:sSup>
                      </m:e>
                    </m:d>
                    <m:r>
                      <a:rPr lang="en-GB" b="0" i="1" smtClean="0">
                        <a:latin typeface="Cambria Math" panose="02040503050406030204" pitchFamily="18" charset="0"/>
                      </a:rPr>
                      <m:t>=</m:t>
                    </m:r>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71</m:t>
                    </m:r>
                    <m:r>
                      <a:rPr lang="en-GB" b="0" i="1" smtClean="0">
                        <a:latin typeface="Cambria Math" panose="02040503050406030204" pitchFamily="18" charset="0"/>
                      </a:rPr>
                      <m:t>±</m:t>
                    </m:r>
                    <m:r>
                      <a:rPr lang="en-GB" b="0" i="1" smtClean="0">
                        <a:latin typeface="Cambria Math" panose="02040503050406030204" pitchFamily="18" charset="0"/>
                      </a:rPr>
                      <m:t>5</m:t>
                    </m:r>
                    <m:r>
                      <a:rPr lang="en-GB" b="0" i="1" smtClean="0">
                        <a:latin typeface="Cambria Math" panose="02040503050406030204" pitchFamily="18" charset="0"/>
                      </a:rPr>
                      <m:t>.</m:t>
                    </m:r>
                    <m:r>
                      <a:rPr lang="en-GB" b="0" i="1" smtClean="0">
                        <a:latin typeface="Cambria Math" panose="02040503050406030204" pitchFamily="18" charset="0"/>
                      </a:rPr>
                      <m:t>97</m:t>
                    </m:r>
                  </m:oMath>
                </a14:m>
                <a:endParaRPr lang="en-GB" b="0" dirty="0"/>
              </a:p>
              <a:p>
                <a:r>
                  <a:rPr lang="en-GB" dirty="0"/>
                  <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𝑒𝑓𝑓</m:t>
                        </m:r>
                      </m:sub>
                    </m:sSub>
                    <m:d>
                      <m:dPr>
                        <m:ctrlPr>
                          <a:rPr lang="en-GB" i="1">
                            <a:latin typeface="Cambria Math" panose="02040503050406030204" pitchFamily="18" charset="0"/>
                          </a:rPr>
                        </m:ctrlPr>
                      </m:dPr>
                      <m:e>
                        <m:sSup>
                          <m:sSupPr>
                            <m:ctrlPr>
                              <a:rPr lang="en-GB" i="1">
                                <a:latin typeface="Cambria Math" panose="02040503050406030204" pitchFamily="18" charset="0"/>
                              </a:rPr>
                            </m:ctrlPr>
                          </m:sSupPr>
                          <m:e>
                            <m:r>
                              <a:rPr lang="en-GB" b="0" i="1" smtClean="0">
                                <a:latin typeface="Cambria Math" panose="02040503050406030204" pitchFamily="18" charset="0"/>
                              </a:rPr>
                              <m:t>30</m:t>
                            </m:r>
                          </m:e>
                          <m:sup>
                            <m:r>
                              <a:rPr lang="en-GB" i="1">
                                <a:latin typeface="Cambria Math" panose="02040503050406030204" pitchFamily="18" charset="0"/>
                              </a:rPr>
                              <m:t>∘</m:t>
                            </m:r>
                          </m:sup>
                        </m:sSup>
                      </m:e>
                    </m:d>
                    <m:r>
                      <a:rPr lang="en-GB" b="0" i="1" smtClean="0">
                        <a:latin typeface="Cambria Math" panose="02040503050406030204" pitchFamily="18" charset="0"/>
                      </a:rPr>
                      <m:t>=</m:t>
                    </m:r>
                    <m:r>
                      <a:rPr lang="en-GB" i="1">
                        <a:latin typeface="Cambria Math" panose="02040503050406030204" pitchFamily="18" charset="0"/>
                      </a:rPr>
                      <m:t>0</m:t>
                    </m:r>
                    <m:r>
                      <a:rPr lang="en-GB" i="1">
                        <a:latin typeface="Cambria Math" panose="02040503050406030204" pitchFamily="18" charset="0"/>
                      </a:rPr>
                      <m:t>.</m:t>
                    </m:r>
                    <m:r>
                      <a:rPr lang="en-GB" i="1">
                        <a:latin typeface="Cambria Math" panose="02040503050406030204" pitchFamily="18" charset="0"/>
                      </a:rPr>
                      <m:t>70</m:t>
                    </m:r>
                    <m:r>
                      <a:rPr lang="en-GB" b="0" i="1" smtClean="0">
                        <a:latin typeface="Cambria Math" panose="02040503050406030204" pitchFamily="18" charset="0"/>
                      </a:rPr>
                      <m:t>±</m:t>
                    </m:r>
                    <m:r>
                      <a:rPr lang="en-GB" i="1">
                        <a:latin typeface="Cambria Math" panose="02040503050406030204" pitchFamily="18" charset="0"/>
                      </a:rPr>
                      <m:t>0</m:t>
                    </m:r>
                    <m:r>
                      <a:rPr lang="en-GB" i="1">
                        <a:latin typeface="Cambria Math" panose="02040503050406030204" pitchFamily="18" charset="0"/>
                      </a:rPr>
                      <m:t>.</m:t>
                    </m:r>
                    <m:r>
                      <a:rPr lang="en-GB" i="1">
                        <a:latin typeface="Cambria Math" panose="02040503050406030204" pitchFamily="18" charset="0"/>
                      </a:rPr>
                      <m:t>38</m:t>
                    </m:r>
                  </m:oMath>
                </a14:m>
                <a:endParaRPr lang="en-GB" dirty="0"/>
              </a:p>
              <a:p>
                <a:endParaRPr lang="en-IL" dirty="0"/>
              </a:p>
            </p:txBody>
          </p:sp>
        </mc:Choice>
        <mc:Fallback xmlns="">
          <p:sp>
            <p:nvSpPr>
              <p:cNvPr id="3" name="תיבת טקסט 2">
                <a:extLst>
                  <a:ext uri="{FF2B5EF4-FFF2-40B4-BE49-F238E27FC236}">
                    <a16:creationId xmlns:a16="http://schemas.microsoft.com/office/drawing/2014/main" id="{9122A7BA-0A30-20CD-9964-204D472F338A}"/>
                  </a:ext>
                </a:extLst>
              </p:cNvPr>
              <p:cNvSpPr txBox="1">
                <a:spLocks noRot="1" noChangeAspect="1" noMove="1" noResize="1" noEditPoints="1" noAdjustHandles="1" noChangeArrowheads="1" noChangeShapeType="1" noTextEdit="1"/>
              </p:cNvSpPr>
              <p:nvPr/>
            </p:nvSpPr>
            <p:spPr>
              <a:xfrm>
                <a:off x="233680" y="2458720"/>
                <a:ext cx="12132628" cy="2607573"/>
              </a:xfrm>
              <a:prstGeom prst="rect">
                <a:avLst/>
              </a:prstGeom>
              <a:blipFill>
                <a:blip r:embed="rId3"/>
                <a:stretch>
                  <a:fillRect l="-402" t="-1168"/>
                </a:stretch>
              </a:blipFill>
            </p:spPr>
            <p:txBody>
              <a:bodyPr/>
              <a:lstStyle/>
              <a:p>
                <a:r>
                  <a:rPr lang="en-IL">
                    <a:noFill/>
                  </a:rPr>
                  <a:t> </a:t>
                </a:r>
              </a:p>
            </p:txBody>
          </p:sp>
        </mc:Fallback>
      </mc:AlternateContent>
    </p:spTree>
    <p:extLst>
      <p:ext uri="{BB962C8B-B14F-4D97-AF65-F5344CB8AC3E}">
        <p14:creationId xmlns:p14="http://schemas.microsoft.com/office/powerpoint/2010/main" val="3154629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EC00293D-E884-D9D5-CFC8-B63A7D6C9F59}"/>
                  </a:ext>
                </a:extLst>
              </p:cNvPr>
              <p:cNvSpPr txBox="1"/>
              <p:nvPr/>
            </p:nvSpPr>
            <p:spPr>
              <a:xfrm>
                <a:off x="233680" y="467360"/>
                <a:ext cx="12232640" cy="37975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𝑒𝑓𝑓</m:t>
                          </m:r>
                        </m:sub>
                      </m:sSub>
                      <m:d>
                        <m:dPr>
                          <m:ctrlPr>
                            <a:rPr lang="en-GB" sz="1800" b="0" i="1" smtClean="0">
                              <a:latin typeface="Cambria Math" panose="02040503050406030204" pitchFamily="18" charset="0"/>
                            </a:rPr>
                          </m:ctrlPr>
                        </m:dPr>
                        <m:e>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25</m:t>
                              </m:r>
                            </m:e>
                            <m:sup>
                              <m:r>
                                <a:rPr lang="en-GB" sz="1800" b="0" i="1" smtClean="0">
                                  <a:latin typeface="Cambria Math" panose="02040503050406030204" pitchFamily="18" charset="0"/>
                                </a:rPr>
                                <m:t>∘</m:t>
                              </m:r>
                            </m:sup>
                          </m:sSup>
                        </m:e>
                      </m:d>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𝑛𝑟</m:t>
                              </m:r>
                            </m:sub>
                          </m:sSub>
                          <m:d>
                            <m:dPr>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𝑛𝑟</m:t>
                                  </m:r>
                                </m:sub>
                              </m:sSub>
                            </m:e>
                          </m:d>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𝑒𝑟</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𝑒𝑟</m:t>
                              </m:r>
                            </m:sub>
                          </m:sSub>
                          <m:r>
                            <a:rPr lang="en-GB" sz="1800" b="0" i="1" smtClean="0">
                              <a:latin typeface="Cambria Math" panose="02040503050406030204" pitchFamily="18" charset="0"/>
                            </a:rPr>
                            <m:t>)</m:t>
                          </m:r>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𝑛𝑟</m:t>
                              </m:r>
                            </m:sub>
                          </m:sSub>
                          <m:d>
                            <m:dPr>
                              <m:ctrlPr>
                                <a:rPr lang="en-GB" sz="1800" b="0" i="1" smtClean="0">
                                  <a:latin typeface="Cambria Math" panose="02040503050406030204" pitchFamily="18" charset="0"/>
                                </a:rPr>
                              </m:ctrlPr>
                            </m:dPr>
                            <m:e>
                              <m:r>
                                <a:rPr lang="en-GB" sz="1800" b="0" i="1" smtClean="0">
                                  <a:latin typeface="Cambria Math" panose="02040503050406030204" pitchFamily="18" charset="0"/>
                                </a:rPr>
                                <m:t>11</m:t>
                              </m:r>
                              <m:r>
                                <a:rPr lang="en-GB" sz="1800" b="0" i="1" smtClean="0">
                                  <a:latin typeface="Cambria Math" panose="02040503050406030204" pitchFamily="18" charset="0"/>
                                </a:rPr>
                                <m:t>.</m:t>
                              </m:r>
                              <m:r>
                                <a:rPr lang="en-GB" sz="1800" b="0" i="1" smtClean="0">
                                  <a:latin typeface="Cambria Math" panose="02040503050406030204" pitchFamily="18" charset="0"/>
                                </a:rPr>
                                <m:t>5</m:t>
                              </m:r>
                              <m:r>
                                <a:rPr lang="en-GB" sz="1800" b="0" i="1" smtClean="0">
                                  <a:latin typeface="Cambria Math" panose="02040503050406030204" pitchFamily="18" charset="0"/>
                                </a:rPr>
                                <m:t>𝑘𝑒𝑉</m:t>
                              </m:r>
                            </m:e>
                          </m:d>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𝑒𝑟</m:t>
                              </m:r>
                            </m:sub>
                          </m:sSub>
                          <m:r>
                            <a:rPr lang="en-GB" sz="1800" b="0" i="1" smtClean="0">
                              <a:latin typeface="Cambria Math" panose="02040503050406030204" pitchFamily="18" charset="0"/>
                            </a:rPr>
                            <m:t>(</m:t>
                          </m:r>
                          <m:r>
                            <a:rPr lang="he-IL" sz="1800" b="0" i="1" smtClean="0">
                              <a:latin typeface="Cambria Math" panose="02040503050406030204" pitchFamily="18" charset="0"/>
                            </a:rPr>
                            <m:t>60</m:t>
                          </m:r>
                          <m:r>
                            <a:rPr lang="en-GB" sz="1800" b="0" i="1" smtClean="0">
                              <a:latin typeface="Cambria Math" panose="02040503050406030204" pitchFamily="18" charset="0"/>
                            </a:rPr>
                            <m:t>𝑘𝑒𝑉</m:t>
                          </m:r>
                          <m:r>
                            <a:rPr lang="en-GB" sz="1800" b="0" i="1" smtClean="0">
                              <a:latin typeface="Cambria Math" panose="02040503050406030204" pitchFamily="18" charset="0"/>
                            </a:rPr>
                            <m:t>)</m:t>
                          </m:r>
                        </m:den>
                      </m:f>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60</m:t>
                          </m:r>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𝑛𝑟</m:t>
                              </m:r>
                            </m:sub>
                          </m:sSub>
                        </m:den>
                      </m:f>
                      <m:r>
                        <a:rPr lang="en-GB" sz="1800" b="0" i="1" smtClean="0">
                          <a:latin typeface="Cambria Math" panose="02040503050406030204" pitchFamily="18" charset="0"/>
                        </a:rPr>
                        <m:t>±</m:t>
                      </m:r>
                      <m:r>
                        <a:rPr lang="en-GB" sz="1800" b="0" i="1" smtClean="0">
                          <a:latin typeface="Cambria Math" panose="02040503050406030204" pitchFamily="18" charset="0"/>
                        </a:rPr>
                        <m:t>60</m:t>
                      </m:r>
                      <m:r>
                        <a:rPr lang="en-GB" sz="1800" b="0" i="1" smtClean="0">
                          <a:latin typeface="Cambria Math" panose="02040503050406030204" pitchFamily="18" charset="0"/>
                        </a:rPr>
                        <m:t>∙</m:t>
                      </m:r>
                      <m:rad>
                        <m:radPr>
                          <m:degHide m:val="on"/>
                          <m:ctrlPr>
                            <a:rPr lang="en-GB" sz="1800" b="0" i="1" smtClean="0">
                              <a:latin typeface="Cambria Math" panose="02040503050406030204" pitchFamily="18" charset="0"/>
                            </a:rPr>
                          </m:ctrlPr>
                        </m:radPr>
                        <m:deg/>
                        <m:e>
                          <m:sSup>
                            <m:sSupPr>
                              <m:ctrlPr>
                                <a:rPr lang="en-GB" sz="1800" b="0" i="1" smtClean="0">
                                  <a:latin typeface="Cambria Math" panose="02040503050406030204" pitchFamily="18" charset="0"/>
                                </a:rPr>
                              </m:ctrlPr>
                            </m:sSupPr>
                            <m:e>
                              <m:d>
                                <m:dPr>
                                  <m:ctrlPr>
                                    <a:rPr lang="en-GB" sz="1800" b="0" i="1" smtClean="0">
                                      <a:latin typeface="Cambria Math" panose="02040503050406030204" pitchFamily="18" charset="0"/>
                                    </a:rPr>
                                  </m:ctrlPr>
                                </m:dPr>
                                <m:e>
                                  <m:f>
                                    <m:fPr>
                                      <m:ctrlPr>
                                        <a:rPr lang="en-GB" sz="1800" i="1">
                                          <a:latin typeface="Cambria Math" panose="02040503050406030204" pitchFamily="18" charset="0"/>
                                        </a:rPr>
                                      </m:ctrlPr>
                                    </m:fPr>
                                    <m:num>
                                      <m:r>
                                        <m:rPr>
                                          <m:sty m:val="p"/>
                                        </m:rPr>
                                        <a:rPr lang="en-GB" sz="1800">
                                          <a:latin typeface="Cambria Math" panose="02040503050406030204" pitchFamily="18" charset="0"/>
                                        </a:rPr>
                                        <m:t>Δ</m:t>
                                      </m:r>
                                      <m:sSub>
                                        <m:sSubPr>
                                          <m:ctrlPr>
                                            <a:rPr lang="en-GB" sz="1800" i="1">
                                              <a:latin typeface="Cambria Math" panose="02040503050406030204" pitchFamily="18" charset="0"/>
                                            </a:rPr>
                                          </m:ctrlPr>
                                        </m:sSubPr>
                                        <m:e>
                                          <m:r>
                                            <a:rPr lang="en-GB" sz="1800" i="1">
                                              <a:latin typeface="Cambria Math" panose="02040503050406030204" pitchFamily="18" charset="0"/>
                                            </a:rPr>
                                            <m:t>𝐿</m:t>
                                          </m:r>
                                        </m:e>
                                        <m:sub>
                                          <m:r>
                                            <a:rPr lang="en-GB" sz="1800" i="1">
                                              <a:latin typeface="Cambria Math" panose="02040503050406030204" pitchFamily="18" charset="0"/>
                                            </a:rPr>
                                            <m:t>𝑛𝑟</m:t>
                                          </m:r>
                                        </m:sub>
                                      </m:sSub>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𝑒𝑟</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𝑛𝑟</m:t>
                                          </m:r>
                                        </m:sub>
                                      </m:sSub>
                                    </m:den>
                                  </m:f>
                                </m:e>
                              </m:d>
                            </m:e>
                            <m:sup>
                              <m:r>
                                <a:rPr lang="en-GB" sz="1800" b="0" i="1" smtClean="0">
                                  <a:latin typeface="Cambria Math" panose="02040503050406030204" pitchFamily="18" charset="0"/>
                                </a:rPr>
                                <m:t>2</m:t>
                              </m:r>
                            </m:sup>
                          </m:sSup>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𝑛𝑟</m:t>
                                          </m:r>
                                        </m:sub>
                                      </m:sSub>
                                      <m:r>
                                        <m:rPr>
                                          <m:sty m:val="p"/>
                                        </m:rPr>
                                        <a:rPr lang="en-GB" sz="1800" b="0" i="0" smtClean="0">
                                          <a:latin typeface="Cambria Math" panose="02040503050406030204" pitchFamily="18" charset="0"/>
                                        </a:rPr>
                                        <m:t>Δ</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𝑒𝑟</m:t>
                                          </m:r>
                                        </m:sub>
                                      </m:sSub>
                                    </m:num>
                                    <m:den>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𝑒𝑟</m:t>
                                          </m:r>
                                        </m:sub>
                                        <m:sup>
                                          <m:r>
                                            <a:rPr lang="en-GB" sz="1800" b="0" i="1" smtClean="0">
                                              <a:latin typeface="Cambria Math" panose="02040503050406030204" pitchFamily="18" charset="0"/>
                                            </a:rPr>
                                            <m:t>2</m:t>
                                          </m:r>
                                        </m:sup>
                                      </m:sSubSup>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𝑛𝑟</m:t>
                                          </m:r>
                                        </m:sub>
                                      </m:sSub>
                                    </m:den>
                                  </m:f>
                                </m:e>
                              </m:d>
                            </m:e>
                            <m:sup>
                              <m:r>
                                <a:rPr lang="en-GB" sz="1800" b="0" i="1" smtClean="0">
                                  <a:latin typeface="Cambria Math" panose="02040503050406030204" pitchFamily="18" charset="0"/>
                                </a:rPr>
                                <m:t>2</m:t>
                              </m:r>
                            </m:sup>
                          </m:sSup>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𝑛𝑟</m:t>
                                          </m:r>
                                        </m:sub>
                                      </m:sSub>
                                      <m:r>
                                        <a:rPr lang="en-GB" sz="1800" b="0" i="1" smtClean="0">
                                          <a:latin typeface="Cambria Math" panose="02040503050406030204" pitchFamily="18" charset="0"/>
                                        </a:rPr>
                                        <m:t>∙</m:t>
                                      </m:r>
                                      <m:r>
                                        <m:rPr>
                                          <m:sty m:val="p"/>
                                        </m:rPr>
                                        <a:rPr lang="en-GB" sz="1800" b="0" i="0" smtClean="0">
                                          <a:latin typeface="Cambria Math" panose="02040503050406030204" pitchFamily="18" charset="0"/>
                                        </a:rPr>
                                        <m:t>Δ</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𝑛𝑟</m:t>
                                          </m:r>
                                        </m:sub>
                                      </m:sSub>
                                    </m:num>
                                    <m:den>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𝑒𝑟</m:t>
                                          </m:r>
                                        </m:sub>
                                      </m:sSub>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m:t>
                                          </m:r>
                                          <m:r>
                                            <a:rPr lang="en-GB" sz="1800" b="0" i="1" smtClean="0">
                                              <a:latin typeface="Cambria Math" panose="02040503050406030204" pitchFamily="18" charset="0"/>
                                            </a:rPr>
                                            <m:t>𝑇</m:t>
                                          </m:r>
                                        </m:e>
                                        <m:sub>
                                          <m:r>
                                            <a:rPr lang="en-GB" sz="1800" b="0" i="1" smtClean="0">
                                              <a:latin typeface="Cambria Math" panose="02040503050406030204" pitchFamily="18" charset="0"/>
                                            </a:rPr>
                                            <m:t>𝑛𝑟</m:t>
                                          </m:r>
                                        </m:sub>
                                        <m:sup>
                                          <m:r>
                                            <a:rPr lang="en-GB" sz="1800" b="0" i="1" smtClean="0">
                                              <a:latin typeface="Cambria Math" panose="02040503050406030204" pitchFamily="18" charset="0"/>
                                            </a:rPr>
                                            <m:t>2</m:t>
                                          </m:r>
                                        </m:sup>
                                      </m:sSubSup>
                                    </m:den>
                                  </m:f>
                                </m:e>
                              </m:d>
                            </m:e>
                            <m:sup>
                              <m:r>
                                <a:rPr lang="en-GB" sz="1800" b="0" i="1" smtClean="0">
                                  <a:latin typeface="Cambria Math" panose="02040503050406030204" pitchFamily="18" charset="0"/>
                                </a:rPr>
                                <m:t>2</m:t>
                              </m:r>
                            </m:sup>
                          </m:sSup>
                        </m:e>
                      </m:rad>
                    </m:oMath>
                  </m:oMathPara>
                </a14:m>
                <a:endParaRPr lang="en-GB" dirty="0"/>
              </a:p>
              <a:p>
                <a:r>
                  <a:rPr lang="en-GB" dirty="0"/>
                  <a:t>For photopeak datapoints:</a:t>
                </a:r>
              </a:p>
              <a:p>
                <a14:m>
                  <m:oMath xmlns:m="http://schemas.openxmlformats.org/officeDocument/2006/math">
                    <m:r>
                      <m:rPr>
                        <m:sty m:val="p"/>
                      </m:rPr>
                      <a:rPr lang="en-GB" sz="1800" b="0" i="0" smtClean="0">
                        <a:latin typeface="Cambria Math" panose="02040503050406030204" pitchFamily="18" charset="0"/>
                      </a:rPr>
                      <m:t>Δ</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𝑒𝑟</m:t>
                        </m:r>
                      </m:sub>
                    </m:sSub>
                    <m:r>
                      <a:rPr lang="en-GB" sz="1800" b="0" i="1" smtClean="0">
                        <a:latin typeface="Cambria Math" panose="02040503050406030204" pitchFamily="18" charset="0"/>
                      </a:rPr>
                      <m:t>=</m:t>
                    </m:r>
                    <m:r>
                      <m:rPr>
                        <m:sty m:val="p"/>
                      </m:rPr>
                      <a:rPr lang="en-GB" sz="1800" b="0" i="0" smtClean="0">
                        <a:latin typeface="Cambria Math" panose="02040503050406030204" pitchFamily="18" charset="0"/>
                      </a:rPr>
                      <m:t>Δ</m:t>
                    </m:r>
                    <m:r>
                      <a:rPr lang="en-GB" sz="1800" b="0" i="1" smtClean="0">
                        <a:latin typeface="Cambria Math" panose="02040503050406030204" pitchFamily="18" charset="0"/>
                      </a:rPr>
                      <m:t>𝑔𝑎𝑢𝑠𝑠</m:t>
                    </m:r>
                    <m:r>
                      <a:rPr lang="en-GB" sz="1800" b="0" i="1" smtClean="0">
                        <a:latin typeface="Cambria Math" panose="02040503050406030204" pitchFamily="18" charset="0"/>
                      </a:rPr>
                      <m:t>+</m:t>
                    </m:r>
                    <m:r>
                      <m:rPr>
                        <m:sty m:val="p"/>
                      </m:rPr>
                      <a:rPr lang="en-GB" sz="1800" b="0" i="0" smtClean="0">
                        <a:latin typeface="Cambria Math" panose="02040503050406030204" pitchFamily="18" charset="0"/>
                      </a:rPr>
                      <m:t>Δ</m:t>
                    </m:r>
                    <m:r>
                      <a:rPr lang="en-GB" sz="1800" b="0" i="1" smtClean="0">
                        <a:latin typeface="Cambria Math" panose="02040503050406030204" pitchFamily="18" charset="0"/>
                      </a:rPr>
                      <m:t>𝑙𝑖𝑛𝑒𝑎𝑟</m:t>
                    </m:r>
                    <m:r>
                      <a:rPr lang="en-GB" sz="1800" b="0" i="1" smtClean="0">
                        <a:latin typeface="Cambria Math" panose="02040503050406030204" pitchFamily="18" charset="0"/>
                      </a:rPr>
                      <m:t> </m:t>
                    </m:r>
                    <m:r>
                      <a:rPr lang="en-GB" sz="1800" b="0" i="1" smtClean="0">
                        <a:latin typeface="Cambria Math" panose="02040503050406030204" pitchFamily="18" charset="0"/>
                      </a:rPr>
                      <m:t>𝑓𝑖𝑡</m:t>
                    </m:r>
                  </m:oMath>
                </a14:m>
                <a:r>
                  <a:rPr lang="en-GB" dirty="0"/>
                  <a:t> </a:t>
                </a:r>
              </a:p>
              <a:p>
                <a:pPr/>
                <a14:m>
                  <m:oMathPara xmlns:m="http://schemas.openxmlformats.org/officeDocument/2006/math">
                    <m:oMathParaPr>
                      <m:jc m:val="left"/>
                    </m:oMathParaPr>
                    <m:oMath xmlns:m="http://schemas.openxmlformats.org/officeDocument/2006/math">
                      <m:r>
                        <m:rPr>
                          <m:sty m:val="p"/>
                        </m:rPr>
                        <a:rPr lang="en-GB" sz="1800" b="0" i="0" smtClean="0">
                          <a:latin typeface="Cambria Math" panose="02040503050406030204" pitchFamily="18" charset="0"/>
                        </a:rPr>
                        <m:t>Δ</m:t>
                      </m:r>
                      <m:r>
                        <a:rPr lang="en-GB" sz="1800" b="0" i="1" smtClean="0">
                          <a:latin typeface="Cambria Math" panose="02040503050406030204" pitchFamily="18" charset="0"/>
                        </a:rPr>
                        <m:t>𝑔𝑎𝑢𝑠𝑠</m:t>
                      </m:r>
                      <m:r>
                        <a:rPr lang="en-GB" sz="1800" b="0" i="1" smtClean="0">
                          <a:latin typeface="Cambria Math" panose="02040503050406030204" pitchFamily="18" charset="0"/>
                        </a:rPr>
                        <m:t>=</m:t>
                      </m:r>
                      <m:rad>
                        <m:radPr>
                          <m:degHide m:val="on"/>
                          <m:ctrlPr>
                            <a:rPr lang="en-GB" sz="1800" b="0" i="1" smtClean="0">
                              <a:latin typeface="Cambria Math" panose="02040503050406030204" pitchFamily="18" charset="0"/>
                            </a:rPr>
                          </m:ctrlPr>
                        </m:radPr>
                        <m:deg/>
                        <m:e>
                          <m:r>
                            <m:rPr>
                              <m:sty m:val="p"/>
                            </m:rPr>
                            <a:rPr lang="en-GB" sz="1800" b="0" i="0" smtClean="0">
                              <a:latin typeface="Cambria Math" panose="02040503050406030204" pitchFamily="18" charset="0"/>
                            </a:rPr>
                            <m:t>Δ</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𝜇</m:t>
                              </m:r>
                            </m:e>
                            <m:sup>
                              <m:r>
                                <a:rPr lang="en-GB" sz="1800" b="0" i="1" smtClean="0">
                                  <a:latin typeface="Cambria Math" panose="02040503050406030204" pitchFamily="18" charset="0"/>
                                </a:rPr>
                                <m:t>2</m:t>
                              </m:r>
                            </m:sup>
                          </m:sSup>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𝜎</m:t>
                              </m:r>
                            </m:e>
                            <m:sup>
                              <m:r>
                                <a:rPr lang="en-GB" sz="1800" b="0" i="1" smtClean="0">
                                  <a:latin typeface="Cambria Math" panose="02040503050406030204" pitchFamily="18" charset="0"/>
                                </a:rPr>
                                <m:t>2</m:t>
                              </m:r>
                            </m:sup>
                          </m:sSup>
                          <m:r>
                            <a:rPr lang="en-GB" sz="1800" b="0" i="1" smtClean="0">
                              <a:latin typeface="Cambria Math" panose="02040503050406030204" pitchFamily="18" charset="0"/>
                            </a:rPr>
                            <m:t>+</m:t>
                          </m:r>
                          <m:r>
                            <m:rPr>
                              <m:sty m:val="p"/>
                            </m:rPr>
                            <a:rPr lang="en-GB" sz="1800" b="0" i="0" smtClean="0">
                              <a:latin typeface="Cambria Math" panose="02040503050406030204" pitchFamily="18" charset="0"/>
                            </a:rPr>
                            <m:t>Δ</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𝜎</m:t>
                              </m:r>
                            </m:e>
                            <m:sup>
                              <m:r>
                                <a:rPr lang="en-GB" sz="1800" b="0" i="1" smtClean="0">
                                  <a:latin typeface="Cambria Math" panose="02040503050406030204" pitchFamily="18" charset="0"/>
                                </a:rPr>
                                <m:t>2</m:t>
                              </m:r>
                            </m:sup>
                          </m:sSup>
                        </m:e>
                      </m:rad>
                    </m:oMath>
                  </m:oMathPara>
                </a14:m>
                <a:endParaRPr lang="en-GB" dirty="0"/>
              </a:p>
              <a:p>
                <a14:m>
                  <m:oMath xmlns:m="http://schemas.openxmlformats.org/officeDocument/2006/math">
                    <m:r>
                      <m:rPr>
                        <m:sty m:val="p"/>
                      </m:rPr>
                      <a:rPr lang="en-GB" sz="1800" b="0" i="0" smtClean="0">
                        <a:latin typeface="Cambria Math" panose="02040503050406030204" pitchFamily="18" charset="0"/>
                      </a:rPr>
                      <m:t>Δ</m:t>
                    </m:r>
                    <m:r>
                      <a:rPr lang="en-GB" sz="1800" b="0" i="1" smtClean="0">
                        <a:latin typeface="Cambria Math" panose="02040503050406030204" pitchFamily="18" charset="0"/>
                      </a:rPr>
                      <m:t>𝑙𝑖𝑛𝑒𝑎𝑟</m:t>
                    </m:r>
                    <m:r>
                      <a:rPr lang="en-GB" sz="1800" b="0" i="1" smtClean="0">
                        <a:latin typeface="Cambria Math" panose="02040503050406030204" pitchFamily="18" charset="0"/>
                      </a:rPr>
                      <m:t> </m:t>
                    </m:r>
                    <m:r>
                      <a:rPr lang="en-GB" sz="1800" b="0" i="1" smtClean="0">
                        <a:latin typeface="Cambria Math" panose="02040503050406030204" pitchFamily="18" charset="0"/>
                      </a:rPr>
                      <m:t>𝑓𝑖𝑡</m:t>
                    </m:r>
                    <m:r>
                      <a:rPr lang="en-GB" sz="1800" b="0" i="1" smtClean="0">
                        <a:latin typeface="Cambria Math" panose="02040503050406030204" pitchFamily="18" charset="0"/>
                      </a:rPr>
                      <m:t>=</m:t>
                    </m:r>
                    <m:r>
                      <a:rPr lang="en-GB" sz="1800" b="0" i="1" smtClean="0">
                        <a:latin typeface="Cambria Math" panose="02040503050406030204" pitchFamily="18" charset="0"/>
                      </a:rPr>
                      <m:t>𝑑𝑎</m:t>
                    </m:r>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𝐸</m:t>
                        </m:r>
                      </m:e>
                      <m:sub>
                        <m:r>
                          <a:rPr lang="en-GB" sz="1800" b="0" i="1" smtClean="0">
                            <a:latin typeface="Cambria Math" panose="02040503050406030204" pitchFamily="18" charset="0"/>
                          </a:rPr>
                          <m:t>𝑒𝑟</m:t>
                        </m:r>
                      </m:sub>
                    </m:sSub>
                    <m:r>
                      <a:rPr lang="en-GB" sz="1800" b="0" i="1" smtClean="0">
                        <a:latin typeface="Cambria Math" panose="02040503050406030204" pitchFamily="18" charset="0"/>
                      </a:rPr>
                      <m:t> </m:t>
                    </m:r>
                  </m:oMath>
                </a14:m>
                <a:r>
                  <a:rPr lang="en-GB" dirty="0"/>
                  <a:t>or search google for uncertainty on polynomial curve fit</a:t>
                </a:r>
              </a:p>
              <a:p>
                <a:endParaRPr lang="en-GB" dirty="0"/>
              </a:p>
              <a:p>
                <a:r>
                  <a:rPr lang="en-GB" dirty="0"/>
                  <a:t>For Compton edges:</a:t>
                </a:r>
              </a:p>
              <a:p>
                <a:pPr/>
                <a14:m>
                  <m:oMathPara xmlns:m="http://schemas.openxmlformats.org/officeDocument/2006/math">
                    <m:oMathParaPr>
                      <m:jc m:val="left"/>
                    </m:oMathParaPr>
                    <m:oMath xmlns:m="http://schemas.openxmlformats.org/officeDocument/2006/math">
                      <m:r>
                        <m:rPr>
                          <m:sty m:val="p"/>
                        </m:rPr>
                        <a:rPr lang="en-GB" sz="1800" b="0" i="0" smtClean="0">
                          <a:latin typeface="Cambria Math" panose="02040503050406030204" pitchFamily="18" charset="0"/>
                        </a:rPr>
                        <m:t>Δ</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𝐿</m:t>
                          </m:r>
                        </m:e>
                        <m:sub>
                          <m:r>
                            <a:rPr lang="en-GB" sz="1800" b="0" i="1" smtClean="0">
                              <a:latin typeface="Cambria Math" panose="02040503050406030204" pitchFamily="18" charset="0"/>
                            </a:rPr>
                            <m:t>𝑒𝑟</m:t>
                          </m:r>
                        </m:sub>
                      </m:sSub>
                      <m:r>
                        <a:rPr lang="en-GB" sz="1800" b="0" i="0" smtClean="0">
                          <a:latin typeface="Cambria Math" panose="02040503050406030204" pitchFamily="18" charset="0"/>
                        </a:rPr>
                        <m:t>=</m:t>
                      </m:r>
                      <m:r>
                        <m:rPr>
                          <m:sty m:val="p"/>
                        </m:rPr>
                        <a:rPr lang="en-GB" sz="1800" b="0" i="0" smtClean="0">
                          <a:latin typeface="Cambria Math" panose="02040503050406030204" pitchFamily="18" charset="0"/>
                        </a:rPr>
                        <m:t>widest</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bin</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width</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of</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the</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range</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of</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bins</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in</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which</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the</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edge</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value</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is</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stable</m:t>
                      </m:r>
                      <m:r>
                        <a:rPr lang="en-GB" i="1">
                          <a:latin typeface="Cambria Math" panose="02040503050406030204" pitchFamily="18" charset="0"/>
                        </a:rPr>
                        <m:t>+</m:t>
                      </m:r>
                      <m:r>
                        <m:rPr>
                          <m:sty m:val="p"/>
                        </m:rPr>
                        <a:rPr lang="en-GB">
                          <a:latin typeface="Cambria Math" panose="02040503050406030204" pitchFamily="18" charset="0"/>
                        </a:rPr>
                        <m:t>Δ</m:t>
                      </m:r>
                      <m:r>
                        <a:rPr lang="en-GB" i="1">
                          <a:latin typeface="Cambria Math" panose="02040503050406030204" pitchFamily="18" charset="0"/>
                        </a:rPr>
                        <m:t>𝑙𝑖𝑛𝑒𝑎𝑟</m:t>
                      </m:r>
                      <m:r>
                        <a:rPr lang="en-GB" i="1">
                          <a:latin typeface="Cambria Math" panose="02040503050406030204" pitchFamily="18" charset="0"/>
                        </a:rPr>
                        <m:t> </m:t>
                      </m:r>
                      <m:r>
                        <a:rPr lang="en-GB" i="1">
                          <a:latin typeface="Cambria Math" panose="02040503050406030204" pitchFamily="18" charset="0"/>
                        </a:rPr>
                        <m:t>𝑓𝑖𝑡</m:t>
                      </m:r>
                    </m:oMath>
                  </m:oMathPara>
                </a14:m>
                <a:endParaRPr lang="en-GB" dirty="0"/>
              </a:p>
              <a:p>
                <a:endParaRPr lang="en-GB" dirty="0"/>
              </a:p>
              <a:p>
                <a14:m>
                  <m:oMath xmlns:m="http://schemas.openxmlformats.org/officeDocument/2006/math">
                    <m:r>
                      <m:rPr>
                        <m:sty m:val="p"/>
                      </m:rPr>
                      <a:rPr lang="en-GB" sz="1800" b="0" i="0" smtClean="0">
                        <a:latin typeface="Cambria Math" panose="02040503050406030204" pitchFamily="18" charset="0"/>
                      </a:rPr>
                      <m:t>Δ</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𝑇</m:t>
                        </m:r>
                      </m:e>
                      <m:sub>
                        <m:r>
                          <a:rPr lang="en-GB" sz="1800" b="0" i="1" smtClean="0">
                            <a:latin typeface="Cambria Math" panose="02040503050406030204" pitchFamily="18" charset="0"/>
                          </a:rPr>
                          <m:t>𝑛𝑟</m:t>
                        </m:r>
                      </m:sub>
                    </m:sSub>
                  </m:oMath>
                </a14:m>
                <a:r>
                  <a:rPr lang="en-GB" dirty="0"/>
                  <a:t> = </a:t>
                </a:r>
                <a14:m>
                  <m:oMath xmlns:m="http://schemas.openxmlformats.org/officeDocument/2006/math">
                    <m:rad>
                      <m:radPr>
                        <m:degHide m:val="on"/>
                        <m:ctrlPr>
                          <a:rPr lang="en-GB" i="1">
                            <a:latin typeface="Cambria Math" panose="02040503050406030204" pitchFamily="18" charset="0"/>
                          </a:rPr>
                        </m:ctrlPr>
                      </m:radPr>
                      <m:deg/>
                      <m:e>
                        <m:r>
                          <m:rPr>
                            <m:sty m:val="p"/>
                          </m:rPr>
                          <a:rPr lang="en-GB">
                            <a:latin typeface="Cambria Math" panose="02040503050406030204" pitchFamily="18" charset="0"/>
                          </a:rPr>
                          <m:t>Δ</m:t>
                        </m:r>
                        <m:sSup>
                          <m:sSupPr>
                            <m:ctrlPr>
                              <a:rPr lang="en-GB" i="1">
                                <a:latin typeface="Cambria Math" panose="02040503050406030204" pitchFamily="18" charset="0"/>
                              </a:rPr>
                            </m:ctrlPr>
                          </m:sSupPr>
                          <m:e>
                            <m:r>
                              <a:rPr lang="en-GB" i="1">
                                <a:latin typeface="Cambria Math" panose="02040503050406030204" pitchFamily="18" charset="0"/>
                              </a:rPr>
                              <m:t>𝜇</m:t>
                            </m:r>
                          </m:e>
                          <m:sup>
                            <m:r>
                              <a:rPr lang="en-GB" i="1">
                                <a:latin typeface="Cambria Math" panose="02040503050406030204" pitchFamily="18" charset="0"/>
                              </a:rPr>
                              <m:t>2</m:t>
                            </m:r>
                          </m:sup>
                        </m:sSup>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𝜎</m:t>
                            </m:r>
                          </m:e>
                          <m:sup>
                            <m:r>
                              <a:rPr lang="en-GB" i="1">
                                <a:latin typeface="Cambria Math" panose="02040503050406030204" pitchFamily="18" charset="0"/>
                              </a:rPr>
                              <m:t>2</m:t>
                            </m:r>
                          </m:sup>
                        </m:sSup>
                        <m:r>
                          <a:rPr lang="en-GB" i="1">
                            <a:latin typeface="Cambria Math" panose="02040503050406030204" pitchFamily="18" charset="0"/>
                          </a:rPr>
                          <m:t>+</m:t>
                        </m:r>
                        <m:r>
                          <m:rPr>
                            <m:sty m:val="p"/>
                          </m:rPr>
                          <a:rPr lang="en-GB">
                            <a:latin typeface="Cambria Math" panose="02040503050406030204" pitchFamily="18" charset="0"/>
                          </a:rPr>
                          <m:t>Δ</m:t>
                        </m:r>
                        <m:sSup>
                          <m:sSupPr>
                            <m:ctrlPr>
                              <a:rPr lang="en-GB" i="1">
                                <a:latin typeface="Cambria Math" panose="02040503050406030204" pitchFamily="18" charset="0"/>
                              </a:rPr>
                            </m:ctrlPr>
                          </m:sSupPr>
                          <m:e>
                            <m:r>
                              <a:rPr lang="en-GB" i="1">
                                <a:latin typeface="Cambria Math" panose="02040503050406030204" pitchFamily="18" charset="0"/>
                              </a:rPr>
                              <m:t>𝜎</m:t>
                            </m:r>
                          </m:e>
                          <m:sup>
                            <m:r>
                              <a:rPr lang="en-GB" i="1">
                                <a:latin typeface="Cambria Math" panose="02040503050406030204" pitchFamily="18" charset="0"/>
                              </a:rPr>
                              <m:t>2</m:t>
                            </m:r>
                          </m:sup>
                        </m:sSup>
                      </m:e>
                    </m:rad>
                  </m:oMath>
                </a14:m>
                <a:r>
                  <a:rPr lang="en-GB" dirty="0"/>
                  <a:t> from gaussian fit on the simulated nucleus recoil energies at the specific scattering angle in the time of flight cut</a:t>
                </a:r>
              </a:p>
            </p:txBody>
          </p:sp>
        </mc:Choice>
        <mc:Fallback xmlns="">
          <p:sp>
            <p:nvSpPr>
              <p:cNvPr id="3" name="תיבת טקסט 2">
                <a:extLst>
                  <a:ext uri="{FF2B5EF4-FFF2-40B4-BE49-F238E27FC236}">
                    <a16:creationId xmlns:a16="http://schemas.microsoft.com/office/drawing/2014/main" id="{EC00293D-E884-D9D5-CFC8-B63A7D6C9F59}"/>
                  </a:ext>
                </a:extLst>
              </p:cNvPr>
              <p:cNvSpPr txBox="1">
                <a:spLocks noRot="1" noChangeAspect="1" noMove="1" noResize="1" noEditPoints="1" noAdjustHandles="1" noChangeArrowheads="1" noChangeShapeType="1" noTextEdit="1"/>
              </p:cNvSpPr>
              <p:nvPr/>
            </p:nvSpPr>
            <p:spPr>
              <a:xfrm>
                <a:off x="233680" y="467360"/>
                <a:ext cx="12232640" cy="3797514"/>
              </a:xfrm>
              <a:prstGeom prst="rect">
                <a:avLst/>
              </a:prstGeom>
              <a:blipFill>
                <a:blip r:embed="rId2"/>
                <a:stretch>
                  <a:fillRect l="-399" r="-199" b="-1605"/>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7DDC19C3-630A-1173-4359-4CC7271EB46E}"/>
                  </a:ext>
                </a:extLst>
              </p:cNvPr>
              <p:cNvSpPr txBox="1"/>
              <p:nvPr/>
            </p:nvSpPr>
            <p:spPr>
              <a:xfrm>
                <a:off x="914400" y="4841507"/>
                <a:ext cx="6241132" cy="165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L</m:t>
                          </m:r>
                        </m:e>
                        <m:sub>
                          <m:r>
                            <m:rPr>
                              <m:sty m:val="p"/>
                            </m:rPr>
                            <a:rPr lang="en-GB" b="0" i="0" smtClean="0">
                              <a:latin typeface="Cambria Math" panose="02040503050406030204" pitchFamily="18" charset="0"/>
                            </a:rPr>
                            <m:t>eff</m:t>
                          </m:r>
                        </m:sub>
                      </m:sSub>
                      <m:r>
                        <a:rPr lang="en-GB" b="0" i="0" smtClean="0">
                          <a:latin typeface="Cambria Math" panose="02040503050406030204" pitchFamily="18" charset="0"/>
                        </a:rPr>
                        <m:t>=</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𝑛𝑟</m:t>
                              </m:r>
                              <m:r>
                                <a:rPr lang="en-GB" b="0" i="1" smtClean="0">
                                  <a:latin typeface="Cambria Math" panose="02040503050406030204" pitchFamily="18" charset="0"/>
                                </a:rPr>
                                <m:t>,</m:t>
                              </m:r>
                              <m:r>
                                <a:rPr lang="en-GB" b="0" i="1" smtClean="0">
                                  <a:latin typeface="Cambria Math" panose="02040503050406030204" pitchFamily="18" charset="0"/>
                                </a:rPr>
                                <m:t>𝑚𝑒𝑠𝑢𝑟𝑒𝑑</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𝑘𝑒𝑉𝑒𝑒</m:t>
                              </m:r>
                            </m:e>
                          </m:d>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𝑛𝑟</m:t>
                              </m:r>
                              <m:r>
                                <a:rPr lang="en-GB" b="0" i="1" smtClean="0">
                                  <a:latin typeface="Cambria Math" panose="02040503050406030204" pitchFamily="18" charset="0"/>
                                </a:rPr>
                                <m:t>,</m:t>
                              </m:r>
                              <m:r>
                                <a:rPr lang="en-GB" b="0" i="1" smtClean="0">
                                  <a:latin typeface="Cambria Math" panose="02040503050406030204" pitchFamily="18" charset="0"/>
                                </a:rPr>
                                <m:t>𝑐𝑎𝑙𝑐𝑢𝑙𝑎𝑡𝑒𝑑</m:t>
                              </m:r>
                            </m:sub>
                          </m:sSub>
                          <m:r>
                            <a:rPr lang="en-GB" b="0" i="1" smtClean="0">
                              <a:latin typeface="Cambria Math" panose="02040503050406030204" pitchFamily="18" charset="0"/>
                            </a:rPr>
                            <m:t>(</m:t>
                          </m:r>
                          <m:r>
                            <a:rPr lang="en-GB" b="0" i="1" smtClean="0">
                              <a:latin typeface="Cambria Math" panose="02040503050406030204" pitchFamily="18" charset="0"/>
                            </a:rPr>
                            <m:t>𝑘𝑒𝑉</m:t>
                          </m:r>
                          <m:r>
                            <a:rPr lang="en-GB" b="0" i="1" smtClean="0">
                              <a:latin typeface="Cambria Math" panose="02040503050406030204" pitchFamily="18" charset="0"/>
                            </a:rPr>
                            <m:t>)</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𝑁𝑝</m:t>
                                  </m:r>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𝑛𝑟</m:t>
                                      </m:r>
                                      <m:r>
                                        <a:rPr lang="en-GB" b="0" i="1" smtClean="0">
                                          <a:latin typeface="Cambria Math" panose="02040503050406030204" pitchFamily="18" charset="0"/>
                                        </a:rPr>
                                        <m:t>,</m:t>
                                      </m:r>
                                      <m:r>
                                        <a:rPr lang="en-GB" b="0" i="1" smtClean="0">
                                          <a:latin typeface="Cambria Math" panose="02040503050406030204" pitchFamily="18" charset="0"/>
                                        </a:rPr>
                                        <m:t>𝑚𝑒𝑎𝑠𝑢𝑟𝑒𝑑</m:t>
                                      </m:r>
                                    </m:sub>
                                  </m:sSub>
                                </m:num>
                                <m:den>
                                  <m:r>
                                    <a:rPr lang="en-GB" b="0" i="1" smtClean="0">
                                      <a:latin typeface="Cambria Math" panose="02040503050406030204" pitchFamily="18" charset="0"/>
                                    </a:rPr>
                                    <m:t>𝑁𝑝</m:t>
                                  </m:r>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𝑒𝑟</m:t>
                                      </m:r>
                                      <m:r>
                                        <a:rPr lang="en-GB" b="0" i="1" smtClean="0">
                                          <a:latin typeface="Cambria Math" panose="02040503050406030204" pitchFamily="18" charset="0"/>
                                        </a:rPr>
                                        <m:t>,</m:t>
                                      </m:r>
                                      <m:r>
                                        <a:rPr lang="en-GB" b="0" i="1" smtClean="0">
                                          <a:latin typeface="Cambria Math" panose="02040503050406030204" pitchFamily="18" charset="0"/>
                                        </a:rPr>
                                        <m:t>𝑐𝑎𝑙𝑖𝑏𝑟𝑎𝑡𝑖𝑜𝑛</m:t>
                                      </m:r>
                                    </m:sub>
                                  </m:sSub>
                                </m:den>
                              </m:f>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𝑒𝑟</m:t>
                                  </m:r>
                                  <m:r>
                                    <a:rPr lang="en-GB" b="0" i="1" smtClean="0">
                                      <a:latin typeface="Cambria Math" panose="02040503050406030204" pitchFamily="18" charset="0"/>
                                    </a:rPr>
                                    <m:t>,</m:t>
                                  </m:r>
                                  <m:r>
                                    <a:rPr lang="en-GB" b="0" i="1" smtClean="0">
                                      <a:latin typeface="Cambria Math" panose="02040503050406030204" pitchFamily="18" charset="0"/>
                                    </a:rPr>
                                    <m:t>𝑐𝑎𝑙𝑖𝑏𝑟𝑎𝑡𝑖𝑜𝑛</m:t>
                                  </m:r>
                                </m:sub>
                              </m:sSub>
                            </m:e>
                          </m:d>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𝑛𝑟</m:t>
                              </m:r>
                              <m:r>
                                <a:rPr lang="en-GB" b="0" i="1" smtClean="0">
                                  <a:latin typeface="Cambria Math" panose="02040503050406030204" pitchFamily="18" charset="0"/>
                                </a:rPr>
                                <m:t>,</m:t>
                              </m:r>
                              <m:r>
                                <a:rPr lang="en-GB" b="0" i="1" smtClean="0">
                                  <a:latin typeface="Cambria Math" panose="02040503050406030204" pitchFamily="18" charset="0"/>
                                </a:rPr>
                                <m:t>𝑐𝑎𝑙𝑐𝑢𝑙𝑎𝑡𝑒𝑑</m:t>
                              </m:r>
                            </m:sub>
                          </m:sSub>
                        </m:den>
                      </m:f>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𝑒𝑓𝑓</m:t>
                          </m:r>
                        </m:sub>
                      </m:sSub>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25</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f>
                        <m:fPr>
                          <m:ctrlPr>
                            <a:rPr lang="en-GB" b="0" i="1" smtClean="0">
                              <a:latin typeface="Cambria Math" panose="02040503050406030204" pitchFamily="18" charset="0"/>
                            </a:rPr>
                          </m:ctrlPr>
                        </m:fPr>
                        <m:num>
                          <m:f>
                            <m:fPr>
                              <m:ctrlPr>
                                <a:rPr lang="en-GB" b="0" i="1" smtClean="0">
                                  <a:latin typeface="Cambria Math" panose="02040503050406030204" pitchFamily="18" charset="0"/>
                                </a:rPr>
                              </m:ctrlPr>
                            </m:fPr>
                            <m:num>
                              <m:r>
                                <a:rPr lang="en-GB" b="0" i="1" smtClean="0">
                                  <a:latin typeface="Cambria Math" panose="02040503050406030204" pitchFamily="18" charset="0"/>
                                </a:rPr>
                                <m:t>11</m:t>
                              </m:r>
                              <m:r>
                                <a:rPr lang="en-GB" b="0" i="1" smtClean="0">
                                  <a:latin typeface="Cambria Math" panose="02040503050406030204" pitchFamily="18" charset="0"/>
                                </a:rPr>
                                <m:t>.</m:t>
                              </m:r>
                              <m:r>
                                <a:rPr lang="en-GB" b="0" i="1" smtClean="0">
                                  <a:latin typeface="Cambria Math" panose="02040503050406030204" pitchFamily="18" charset="0"/>
                                </a:rPr>
                                <m:t>3</m:t>
                              </m:r>
                            </m:num>
                            <m:den>
                              <m:r>
                                <a:rPr lang="en-GB" b="0" i="1" smtClean="0">
                                  <a:latin typeface="Cambria Math" panose="02040503050406030204" pitchFamily="18" charset="0"/>
                                </a:rPr>
                                <m:t>159</m:t>
                              </m:r>
                              <m:r>
                                <a:rPr lang="en-GB" b="0" i="1" smtClean="0">
                                  <a:latin typeface="Cambria Math" panose="02040503050406030204" pitchFamily="18" charset="0"/>
                                </a:rPr>
                                <m:t>.</m:t>
                              </m:r>
                              <m:r>
                                <a:rPr lang="en-GB" b="0" i="1" smtClean="0">
                                  <a:latin typeface="Cambria Math" panose="02040503050406030204" pitchFamily="18" charset="0"/>
                                </a:rPr>
                                <m:t>2</m:t>
                              </m:r>
                            </m:den>
                          </m:f>
                          <m:r>
                            <a:rPr lang="en-GB" b="0" i="1" smtClean="0">
                              <a:latin typeface="Cambria Math" panose="02040503050406030204" pitchFamily="18" charset="0"/>
                            </a:rPr>
                            <m:t>∙</m:t>
                          </m:r>
                          <m:r>
                            <a:rPr lang="en-GB" b="0" i="1" smtClean="0">
                              <a:latin typeface="Cambria Math" panose="02040503050406030204" pitchFamily="18" charset="0"/>
                            </a:rPr>
                            <m:t>60</m:t>
                          </m:r>
                        </m:num>
                        <m:den>
                          <m:r>
                            <a:rPr lang="en-GB" b="0" i="1" smtClean="0">
                              <a:latin typeface="Cambria Math" panose="02040503050406030204" pitchFamily="18" charset="0"/>
                            </a:rPr>
                            <m:t>11</m:t>
                          </m:r>
                          <m:r>
                            <a:rPr lang="en-GB" b="0" i="1" smtClean="0">
                              <a:latin typeface="Cambria Math" panose="02040503050406030204" pitchFamily="18" charset="0"/>
                            </a:rPr>
                            <m:t>.</m:t>
                          </m:r>
                          <m:r>
                            <a:rPr lang="en-GB" b="0" i="1" smtClean="0">
                              <a:latin typeface="Cambria Math" panose="02040503050406030204" pitchFamily="18" charset="0"/>
                            </a:rPr>
                            <m:t>5</m:t>
                          </m:r>
                        </m:den>
                      </m:f>
                    </m:oMath>
                  </m:oMathPara>
                </a14:m>
                <a:endParaRPr lang="en-IL" dirty="0"/>
              </a:p>
            </p:txBody>
          </p:sp>
        </mc:Choice>
        <mc:Fallback xmlns="">
          <p:sp>
            <p:nvSpPr>
              <p:cNvPr id="4" name="תיבת טקסט 3">
                <a:extLst>
                  <a:ext uri="{FF2B5EF4-FFF2-40B4-BE49-F238E27FC236}">
                    <a16:creationId xmlns:a16="http://schemas.microsoft.com/office/drawing/2014/main" id="{7DDC19C3-630A-1173-4359-4CC7271EB46E}"/>
                  </a:ext>
                </a:extLst>
              </p:cNvPr>
              <p:cNvSpPr txBox="1">
                <a:spLocks noRot="1" noChangeAspect="1" noMove="1" noResize="1" noEditPoints="1" noAdjustHandles="1" noChangeArrowheads="1" noChangeShapeType="1" noTextEdit="1"/>
              </p:cNvSpPr>
              <p:nvPr/>
            </p:nvSpPr>
            <p:spPr>
              <a:xfrm>
                <a:off x="914400" y="4841507"/>
                <a:ext cx="6241132" cy="1650837"/>
              </a:xfrm>
              <a:prstGeom prst="rect">
                <a:avLst/>
              </a:prstGeom>
              <a:blipFill>
                <a:blip r:embed="rId3"/>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3794866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
            <a:extLst>
              <a:ext uri="{FF2B5EF4-FFF2-40B4-BE49-F238E27FC236}">
                <a16:creationId xmlns:a16="http://schemas.microsoft.com/office/drawing/2014/main" id="{114DD066-4D18-2C70-37B2-BEB76A31E5A7}"/>
              </a:ext>
            </a:extLst>
          </p:cNvPr>
          <p:cNvSpPr txBox="1"/>
          <p:nvPr/>
        </p:nvSpPr>
        <p:spPr>
          <a:xfrm>
            <a:off x="579120" y="5518110"/>
            <a:ext cx="6654800" cy="923330"/>
          </a:xfrm>
          <a:prstGeom prst="rect">
            <a:avLst/>
          </a:prstGeom>
          <a:noFill/>
        </p:spPr>
        <p:txBody>
          <a:bodyPr wrap="square" rtlCol="0">
            <a:spAutoFit/>
          </a:bodyPr>
          <a:lstStyle/>
          <a:p>
            <a:endParaRPr lang="en-US" dirty="0"/>
          </a:p>
          <a:p>
            <a:r>
              <a:rPr lang="en-US" dirty="0"/>
              <a:t>Er  light yield – gaussian sigma of 60keV </a:t>
            </a:r>
          </a:p>
          <a:p>
            <a:r>
              <a:rPr lang="en-US" dirty="0"/>
              <a:t>Nr light yield – gaussian sigma of 11.5keV</a:t>
            </a:r>
            <a:endParaRPr lang="en-IL" dirty="0"/>
          </a:p>
        </p:txBody>
      </p:sp>
      <p:pic>
        <p:nvPicPr>
          <p:cNvPr id="4" name="תמונה 3">
            <a:extLst>
              <a:ext uri="{FF2B5EF4-FFF2-40B4-BE49-F238E27FC236}">
                <a16:creationId xmlns:a16="http://schemas.microsoft.com/office/drawing/2014/main" id="{5A856D23-5BFD-8FDE-0DD2-0A5BF8828887}"/>
              </a:ext>
            </a:extLst>
          </p:cNvPr>
          <p:cNvPicPr>
            <a:picLocks noChangeAspect="1"/>
          </p:cNvPicPr>
          <p:nvPr/>
        </p:nvPicPr>
        <p:blipFill>
          <a:blip r:embed="rId2"/>
          <a:stretch>
            <a:fillRect/>
          </a:stretch>
        </p:blipFill>
        <p:spPr>
          <a:xfrm>
            <a:off x="1069685" y="923330"/>
            <a:ext cx="10695595" cy="3759885"/>
          </a:xfrm>
          <a:prstGeom prst="rect">
            <a:avLst/>
          </a:prstGeom>
        </p:spPr>
      </p:pic>
      <p:sp>
        <p:nvSpPr>
          <p:cNvPr id="5" name="תיבת טקסט 4">
            <a:extLst>
              <a:ext uri="{FF2B5EF4-FFF2-40B4-BE49-F238E27FC236}">
                <a16:creationId xmlns:a16="http://schemas.microsoft.com/office/drawing/2014/main" id="{F7CB4C9E-7B7D-91C7-10A8-B18F9074F511}"/>
              </a:ext>
            </a:extLst>
          </p:cNvPr>
          <p:cNvSpPr txBox="1"/>
          <p:nvPr/>
        </p:nvSpPr>
        <p:spPr>
          <a:xfrm>
            <a:off x="259874" y="0"/>
            <a:ext cx="12080240" cy="923330"/>
          </a:xfrm>
          <a:prstGeom prst="rect">
            <a:avLst/>
          </a:prstGeom>
          <a:noFill/>
        </p:spPr>
        <p:txBody>
          <a:bodyPr wrap="square" rtlCol="0">
            <a:spAutoFit/>
          </a:bodyPr>
          <a:lstStyle/>
          <a:p>
            <a:r>
              <a:rPr lang="en-US" dirty="0"/>
              <a:t>Quote from reference 19 in </a:t>
            </a:r>
            <a:r>
              <a:rPr lang="en-US" dirty="0" err="1"/>
              <a:t>Creus</a:t>
            </a:r>
            <a:r>
              <a:rPr lang="en-US" dirty="0"/>
              <a:t> et al. – G. Plante , </a:t>
            </a:r>
            <a:r>
              <a:rPr lang="en-GB" dirty="0"/>
              <a:t>The XENON100 Dark Matter Experiment: Design, Construction, Calibration and 2010 Search Results with Improved Measurement of the Scintillation Response of Liquid Xenon to Low-Energy Nuclear Recoils</a:t>
            </a:r>
            <a:endParaRPr lang="en-IL" dirty="0"/>
          </a:p>
        </p:txBody>
      </p:sp>
    </p:spTree>
    <p:extLst>
      <p:ext uri="{BB962C8B-B14F-4D97-AF65-F5344CB8AC3E}">
        <p14:creationId xmlns:p14="http://schemas.microsoft.com/office/powerpoint/2010/main" val="1887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AF141989-2B2C-6772-326A-6A041CC45A40}"/>
              </a:ext>
            </a:extLst>
          </p:cNvPr>
          <p:cNvPicPr>
            <a:picLocks noChangeAspect="1"/>
          </p:cNvPicPr>
          <p:nvPr/>
        </p:nvPicPr>
        <p:blipFill>
          <a:blip r:embed="rId2"/>
          <a:stretch>
            <a:fillRect/>
          </a:stretch>
        </p:blipFill>
        <p:spPr>
          <a:xfrm>
            <a:off x="-19554" y="140149"/>
            <a:ext cx="12619541" cy="6587910"/>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CC9ABE4F-B8F1-8832-201B-C161A732E257}"/>
                  </a:ext>
                </a:extLst>
              </p:cNvPr>
              <p:cNvSpPr txBox="1"/>
              <p:nvPr/>
            </p:nvSpPr>
            <p:spPr>
              <a:xfrm>
                <a:off x="4456871" y="1072988"/>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baseline="-25000" dirty="0" smtClean="0">
                          <a:latin typeface="Cambria Math" panose="02040503050406030204" pitchFamily="18" charset="0"/>
                        </a:rPr>
                        <m:t>    </m:t>
                      </m:r>
                      <m:r>
                        <a:rPr lang="en-GB" b="1" i="1" baseline="-25000" dirty="0" smtClean="0">
                          <a:solidFill>
                            <a:srgbClr val="1205BB"/>
                          </a:solidFill>
                          <a:latin typeface="Cambria Math" panose="02040503050406030204" pitchFamily="18" charset="0"/>
                        </a:rPr>
                        <m:t>𝟏</m:t>
                      </m:r>
                      <m:r>
                        <a:rPr lang="en-GB" b="1" i="1" baseline="30000" dirty="0" smtClean="0">
                          <a:solidFill>
                            <a:srgbClr val="1205BB"/>
                          </a:solidFill>
                          <a:latin typeface="Cambria Math" panose="02040503050406030204" pitchFamily="18" charset="0"/>
                        </a:rPr>
                        <m:t>𝟏</m:t>
                      </m:r>
                      <m:r>
                        <a:rPr lang="en-GB" b="1" i="1" dirty="0" smtClean="0">
                          <a:solidFill>
                            <a:srgbClr val="1205BB"/>
                          </a:solidFill>
                          <a:latin typeface="Cambria Math" panose="02040503050406030204" pitchFamily="18" charset="0"/>
                        </a:rPr>
                        <m:t>𝑯</m:t>
                      </m:r>
                    </m:oMath>
                  </m:oMathPara>
                </a14:m>
                <a:endParaRPr lang="en-IL" b="1" dirty="0"/>
              </a:p>
            </p:txBody>
          </p:sp>
        </mc:Choice>
        <mc:Fallback xmlns="">
          <p:sp>
            <p:nvSpPr>
              <p:cNvPr id="9" name="תיבת טקסט 8">
                <a:extLst>
                  <a:ext uri="{FF2B5EF4-FFF2-40B4-BE49-F238E27FC236}">
                    <a16:creationId xmlns:a16="http://schemas.microsoft.com/office/drawing/2014/main" id="{CC9ABE4F-B8F1-8832-201B-C161A732E257}"/>
                  </a:ext>
                </a:extLst>
              </p:cNvPr>
              <p:cNvSpPr txBox="1">
                <a:spLocks noRot="1" noChangeAspect="1" noMove="1" noResize="1" noEditPoints="1" noAdjustHandles="1" noChangeArrowheads="1" noChangeShapeType="1" noTextEdit="1"/>
              </p:cNvSpPr>
              <p:nvPr/>
            </p:nvSpPr>
            <p:spPr>
              <a:xfrm>
                <a:off x="4456871" y="1072988"/>
                <a:ext cx="841951" cy="369332"/>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21F69142-6276-AE7B-4AC5-EEEA357C5413}"/>
                  </a:ext>
                </a:extLst>
              </p:cNvPr>
              <p:cNvSpPr txBox="1"/>
              <p:nvPr/>
            </p:nvSpPr>
            <p:spPr>
              <a:xfrm>
                <a:off x="2494201" y="2378769"/>
                <a:ext cx="8419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chemeClr val="accent6">
                              <a:lumMod val="75000"/>
                            </a:schemeClr>
                          </a:solidFill>
                          <a:latin typeface="Cambria Math" panose="02040503050406030204" pitchFamily="18" charset="0"/>
                        </a:rPr>
                        <m:t>𝟏𝟐</m:t>
                      </m:r>
                      <m:r>
                        <a:rPr lang="en-GB" b="1" i="1" dirty="0" smtClean="0">
                          <a:solidFill>
                            <a:schemeClr val="accent6">
                              <a:lumMod val="75000"/>
                            </a:schemeClr>
                          </a:solidFill>
                          <a:latin typeface="Cambria Math" panose="02040503050406030204" pitchFamily="18" charset="0"/>
                        </a:rPr>
                        <m:t>𝑯</m:t>
                      </m:r>
                      <m:r>
                        <a:rPr lang="en-GB" b="1" i="1" baseline="-25000" dirty="0" smtClean="0">
                          <a:solidFill>
                            <a:schemeClr val="accent6">
                              <a:lumMod val="75000"/>
                            </a:schemeClr>
                          </a:solidFill>
                          <a:latin typeface="Cambria Math" panose="02040503050406030204" pitchFamily="18" charset="0"/>
                        </a:rPr>
                        <m:t>𝟏</m:t>
                      </m:r>
                    </m:oMath>
                  </m:oMathPara>
                </a14:m>
                <a:endParaRPr lang="en-IL" b="1" baseline="-25000" dirty="0">
                  <a:solidFill>
                    <a:schemeClr val="accent6">
                      <a:lumMod val="75000"/>
                    </a:schemeClr>
                  </a:solidFill>
                </a:endParaRPr>
              </a:p>
            </p:txBody>
          </p:sp>
        </mc:Choice>
        <mc:Fallback xmlns="">
          <p:sp>
            <p:nvSpPr>
              <p:cNvPr id="11" name="תיבת טקסט 10">
                <a:extLst>
                  <a:ext uri="{FF2B5EF4-FFF2-40B4-BE49-F238E27FC236}">
                    <a16:creationId xmlns:a16="http://schemas.microsoft.com/office/drawing/2014/main" id="{21F69142-6276-AE7B-4AC5-EEEA357C5413}"/>
                  </a:ext>
                </a:extLst>
              </p:cNvPr>
              <p:cNvSpPr txBox="1">
                <a:spLocks noRot="1" noChangeAspect="1" noMove="1" noResize="1" noEditPoints="1" noAdjustHandles="1" noChangeArrowheads="1" noChangeShapeType="1" noTextEdit="1"/>
              </p:cNvSpPr>
              <p:nvPr/>
            </p:nvSpPr>
            <p:spPr>
              <a:xfrm>
                <a:off x="2494201" y="2378769"/>
                <a:ext cx="841951" cy="369332"/>
              </a:xfrm>
              <a:prstGeom prst="rect">
                <a:avLst/>
              </a:prstGeom>
              <a:blipFill>
                <a:blip r:embed="rId4"/>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2523D726-A641-BD59-1295-5E37D75652A2}"/>
                  </a:ext>
                </a:extLst>
              </p:cNvPr>
              <p:cNvSpPr txBox="1"/>
              <p:nvPr/>
            </p:nvSpPr>
            <p:spPr>
              <a:xfrm>
                <a:off x="6299994" y="2665923"/>
                <a:ext cx="9189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chemeClr val="accent6">
                              <a:lumMod val="75000"/>
                            </a:schemeClr>
                          </a:solidFill>
                          <a:latin typeface="Cambria Math" panose="02040503050406030204" pitchFamily="18" charset="0"/>
                        </a:rPr>
                        <m:t>    </m:t>
                      </m:r>
                      <m:r>
                        <a:rPr lang="en-GB" b="1" i="1" baseline="-25000" dirty="0" smtClean="0">
                          <a:solidFill>
                            <a:srgbClr val="FF0000"/>
                          </a:solidFill>
                          <a:latin typeface="Cambria Math" panose="02040503050406030204" pitchFamily="18" charset="0"/>
                        </a:rPr>
                        <m:t>𝟖</m:t>
                      </m:r>
                      <m:r>
                        <a:rPr lang="en-GB" b="1" i="1" baseline="30000" dirty="0" smtClean="0">
                          <a:solidFill>
                            <a:srgbClr val="FF0000"/>
                          </a:solidFill>
                          <a:latin typeface="Cambria Math" panose="02040503050406030204" pitchFamily="18" charset="0"/>
                        </a:rPr>
                        <m:t>𝟏𝟔</m:t>
                      </m:r>
                      <m:r>
                        <a:rPr lang="en-GB" b="1" i="1" dirty="0" smtClean="0">
                          <a:solidFill>
                            <a:srgbClr val="FF0000"/>
                          </a:solidFill>
                          <a:latin typeface="Cambria Math" panose="02040503050406030204" pitchFamily="18" charset="0"/>
                        </a:rPr>
                        <m:t>𝑶</m:t>
                      </m:r>
                      <m:r>
                        <a:rPr lang="en-GB" b="1" i="1" baseline="-25000" dirty="0" smtClean="0">
                          <a:solidFill>
                            <a:srgbClr val="FF0000"/>
                          </a:solidFill>
                          <a:latin typeface="Cambria Math" panose="02040503050406030204" pitchFamily="18" charset="0"/>
                        </a:rPr>
                        <m:t>𝟖</m:t>
                      </m:r>
                    </m:oMath>
                  </m:oMathPara>
                </a14:m>
                <a:endParaRPr lang="en-IL" b="1" baseline="-25000" dirty="0">
                  <a:solidFill>
                    <a:schemeClr val="accent6">
                      <a:lumMod val="75000"/>
                    </a:schemeClr>
                  </a:solidFill>
                </a:endParaRPr>
              </a:p>
            </p:txBody>
          </p:sp>
        </mc:Choice>
        <mc:Fallback xmlns="">
          <p:sp>
            <p:nvSpPr>
              <p:cNvPr id="12" name="תיבת טקסט 11">
                <a:extLst>
                  <a:ext uri="{FF2B5EF4-FFF2-40B4-BE49-F238E27FC236}">
                    <a16:creationId xmlns:a16="http://schemas.microsoft.com/office/drawing/2014/main" id="{2523D726-A641-BD59-1295-5E37D75652A2}"/>
                  </a:ext>
                </a:extLst>
              </p:cNvPr>
              <p:cNvSpPr txBox="1">
                <a:spLocks noRot="1" noChangeAspect="1" noMove="1" noResize="1" noEditPoints="1" noAdjustHandles="1" noChangeArrowheads="1" noChangeShapeType="1" noTextEdit="1"/>
              </p:cNvSpPr>
              <p:nvPr/>
            </p:nvSpPr>
            <p:spPr>
              <a:xfrm>
                <a:off x="6299994" y="2665923"/>
                <a:ext cx="918953" cy="369332"/>
              </a:xfrm>
              <a:prstGeom prst="rect">
                <a:avLst/>
              </a:prstGeom>
              <a:blipFill>
                <a:blip r:embed="rId5"/>
                <a:stretch>
                  <a:fillRect b="-1639"/>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93C9833B-09E6-DFED-2DD7-494C60576493}"/>
                  </a:ext>
                </a:extLst>
              </p:cNvPr>
              <p:cNvSpPr txBox="1"/>
              <p:nvPr/>
            </p:nvSpPr>
            <p:spPr>
              <a:xfrm>
                <a:off x="3304933" y="1730668"/>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FF00"/>
                          </a:solidFill>
                          <a:latin typeface="Cambria Math" panose="02040503050406030204" pitchFamily="18" charset="0"/>
                        </a:rPr>
                        <m:t>    </m:t>
                      </m:r>
                      <m:r>
                        <a:rPr lang="en-GB" b="1" i="1" baseline="-25000" dirty="0" smtClean="0">
                          <a:solidFill>
                            <a:srgbClr val="FFFF00"/>
                          </a:solidFill>
                          <a:latin typeface="Cambria Math" panose="02040503050406030204" pitchFamily="18" charset="0"/>
                        </a:rPr>
                        <m:t>𝟏𝟏𝟐𝟑</m:t>
                      </m:r>
                      <m:r>
                        <a:rPr lang="en-GB" b="1" i="1" dirty="0" smtClean="0">
                          <a:solidFill>
                            <a:srgbClr val="FFFF00"/>
                          </a:solidFill>
                          <a:latin typeface="Cambria Math" panose="02040503050406030204" pitchFamily="18" charset="0"/>
                        </a:rPr>
                        <m:t>𝑵𝒂</m:t>
                      </m:r>
                    </m:oMath>
                  </m:oMathPara>
                </a14:m>
                <a:endParaRPr lang="en-IL" b="1" baseline="-25000" dirty="0">
                  <a:solidFill>
                    <a:srgbClr val="FFFF00"/>
                  </a:solidFill>
                </a:endParaRPr>
              </a:p>
            </p:txBody>
          </p:sp>
        </mc:Choice>
        <mc:Fallback xmlns="">
          <p:sp>
            <p:nvSpPr>
              <p:cNvPr id="13" name="תיבת טקסט 12">
                <a:extLst>
                  <a:ext uri="{FF2B5EF4-FFF2-40B4-BE49-F238E27FC236}">
                    <a16:creationId xmlns:a16="http://schemas.microsoft.com/office/drawing/2014/main" id="{93C9833B-09E6-DFED-2DD7-494C60576493}"/>
                  </a:ext>
                </a:extLst>
              </p:cNvPr>
              <p:cNvSpPr txBox="1">
                <a:spLocks noRot="1" noChangeAspect="1" noMove="1" noResize="1" noEditPoints="1" noAdjustHandles="1" noChangeArrowheads="1" noChangeShapeType="1" noTextEdit="1"/>
              </p:cNvSpPr>
              <p:nvPr/>
            </p:nvSpPr>
            <p:spPr>
              <a:xfrm>
                <a:off x="3304933" y="1730668"/>
                <a:ext cx="1074562" cy="369332"/>
              </a:xfrm>
              <a:prstGeom prst="rect">
                <a:avLst/>
              </a:prstGeom>
              <a:blipFill>
                <a:blip r:embed="rId6"/>
                <a:stretch>
                  <a:fillRect b="-1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A0747F18-42D2-90CE-2CA2-70D72B318580}"/>
                  </a:ext>
                </a:extLst>
              </p:cNvPr>
              <p:cNvSpPr txBox="1"/>
              <p:nvPr/>
            </p:nvSpPr>
            <p:spPr>
              <a:xfrm>
                <a:off x="1419639" y="1870053"/>
                <a:ext cx="10745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baseline="-25000" dirty="0" smtClean="0">
                          <a:solidFill>
                            <a:srgbClr val="FFC000"/>
                          </a:solidFill>
                          <a:latin typeface="Cambria Math" panose="02040503050406030204" pitchFamily="18" charset="0"/>
                        </a:rPr>
                        <m:t>    </m:t>
                      </m:r>
                      <m:r>
                        <a:rPr lang="en-GB" b="1" i="1" baseline="-25000" dirty="0" smtClean="0">
                          <a:solidFill>
                            <a:srgbClr val="FFC000"/>
                          </a:solidFill>
                          <a:latin typeface="Cambria Math" panose="02040503050406030204" pitchFamily="18" charset="0"/>
                        </a:rPr>
                        <m:t>𝟏𝟒𝟐𝟖</m:t>
                      </m:r>
                      <m:r>
                        <a:rPr lang="en-GB" b="1" i="1" dirty="0" smtClean="0">
                          <a:solidFill>
                            <a:srgbClr val="FFC000"/>
                          </a:solidFill>
                          <a:latin typeface="Cambria Math" panose="02040503050406030204" pitchFamily="18" charset="0"/>
                        </a:rPr>
                        <m:t>𝑺𝒊</m:t>
                      </m:r>
                    </m:oMath>
                  </m:oMathPara>
                </a14:m>
                <a:endParaRPr lang="en-IL" b="1" baseline="-25000" dirty="0">
                  <a:solidFill>
                    <a:srgbClr val="FFC000"/>
                  </a:solidFill>
                </a:endParaRPr>
              </a:p>
            </p:txBody>
          </p:sp>
        </mc:Choice>
        <mc:Fallback xmlns="">
          <p:sp>
            <p:nvSpPr>
              <p:cNvPr id="14" name="תיבת טקסט 13">
                <a:extLst>
                  <a:ext uri="{FF2B5EF4-FFF2-40B4-BE49-F238E27FC236}">
                    <a16:creationId xmlns:a16="http://schemas.microsoft.com/office/drawing/2014/main" id="{A0747F18-42D2-90CE-2CA2-70D72B318580}"/>
                  </a:ext>
                </a:extLst>
              </p:cNvPr>
              <p:cNvSpPr txBox="1">
                <a:spLocks noRot="1" noChangeAspect="1" noMove="1" noResize="1" noEditPoints="1" noAdjustHandles="1" noChangeArrowheads="1" noChangeShapeType="1" noTextEdit="1"/>
              </p:cNvSpPr>
              <p:nvPr/>
            </p:nvSpPr>
            <p:spPr>
              <a:xfrm>
                <a:off x="1419639" y="1870053"/>
                <a:ext cx="1074562" cy="369332"/>
              </a:xfrm>
              <a:prstGeom prst="rect">
                <a:avLst/>
              </a:prstGeom>
              <a:blipFill>
                <a:blip r:embed="rId7"/>
                <a:stretch>
                  <a:fillRect b="-1667"/>
                </a:stretch>
              </a:blipFill>
            </p:spPr>
            <p:txBody>
              <a:bodyPr/>
              <a:lstStyle/>
              <a:p>
                <a:r>
                  <a:rPr lang="en-IL">
                    <a:noFill/>
                  </a:rPr>
                  <a:t> </a:t>
                </a:r>
              </a:p>
            </p:txBody>
          </p:sp>
        </mc:Fallback>
      </mc:AlternateContent>
    </p:spTree>
    <p:extLst>
      <p:ext uri="{BB962C8B-B14F-4D97-AF65-F5344CB8AC3E}">
        <p14:creationId xmlns:p14="http://schemas.microsoft.com/office/powerpoint/2010/main" val="33655778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5BA35511-7CBD-E195-D7F7-3AE29D7CABC6}"/>
              </a:ext>
            </a:extLst>
          </p:cNvPr>
          <p:cNvPicPr>
            <a:picLocks noChangeAspect="1"/>
          </p:cNvPicPr>
          <p:nvPr/>
        </p:nvPicPr>
        <p:blipFill>
          <a:blip r:embed="rId2"/>
          <a:stretch>
            <a:fillRect/>
          </a:stretch>
        </p:blipFill>
        <p:spPr>
          <a:xfrm>
            <a:off x="233072" y="3820160"/>
            <a:ext cx="5143764" cy="3037840"/>
          </a:xfrm>
          <a:prstGeom prst="rect">
            <a:avLst/>
          </a:prstGeom>
        </p:spPr>
      </p:pic>
      <p:pic>
        <p:nvPicPr>
          <p:cNvPr id="5" name="תמונה 4">
            <a:extLst>
              <a:ext uri="{FF2B5EF4-FFF2-40B4-BE49-F238E27FC236}">
                <a16:creationId xmlns:a16="http://schemas.microsoft.com/office/drawing/2014/main" id="{06CD415A-E2C0-1FF8-A514-5B750C3503F3}"/>
              </a:ext>
            </a:extLst>
          </p:cNvPr>
          <p:cNvPicPr>
            <a:picLocks noChangeAspect="1"/>
          </p:cNvPicPr>
          <p:nvPr/>
        </p:nvPicPr>
        <p:blipFill>
          <a:blip r:embed="rId3"/>
          <a:stretch>
            <a:fillRect/>
          </a:stretch>
        </p:blipFill>
        <p:spPr>
          <a:xfrm>
            <a:off x="5716485" y="3675965"/>
            <a:ext cx="6883503" cy="3182036"/>
          </a:xfrm>
          <a:prstGeom prst="rect">
            <a:avLst/>
          </a:prstGeom>
        </p:spPr>
      </p:pic>
      <mc:AlternateContent xmlns:mc="http://schemas.openxmlformats.org/markup-compatibility/2006" xmlns:a14="http://schemas.microsoft.com/office/drawing/2010/main">
        <mc:Choice Requires="a14">
          <p:graphicFrame>
            <p:nvGraphicFramePr>
              <p:cNvPr id="6" name="טבלה 6">
                <a:extLst>
                  <a:ext uri="{FF2B5EF4-FFF2-40B4-BE49-F238E27FC236}">
                    <a16:creationId xmlns:a16="http://schemas.microsoft.com/office/drawing/2014/main" id="{FAA1DF7E-F997-3E82-21A9-7BB461C50D43}"/>
                  </a:ext>
                </a:extLst>
              </p:cNvPr>
              <p:cNvGraphicFramePr>
                <a:graphicFrameLocks noGrp="1"/>
              </p:cNvGraphicFramePr>
              <p:nvPr>
                <p:extLst>
                  <p:ext uri="{D42A27DB-BD31-4B8C-83A1-F6EECF244321}">
                    <p14:modId xmlns:p14="http://schemas.microsoft.com/office/powerpoint/2010/main" val="1719082187"/>
                  </p:ext>
                </p:extLst>
              </p:nvPr>
            </p:nvGraphicFramePr>
            <p:xfrm>
              <a:off x="0" y="38803"/>
              <a:ext cx="12599988" cy="3322320"/>
            </p:xfrm>
            <a:graphic>
              <a:graphicData uri="http://schemas.openxmlformats.org/drawingml/2006/table">
                <a:tbl>
                  <a:tblPr firstRow="1" bandRow="1">
                    <a:tableStyleId>{5C22544A-7EE6-4342-B048-85BDC9FD1C3A}</a:tableStyleId>
                  </a:tblPr>
                  <a:tblGrid>
                    <a:gridCol w="1803057">
                      <a:extLst>
                        <a:ext uri="{9D8B030D-6E8A-4147-A177-3AD203B41FA5}">
                          <a16:colId xmlns:a16="http://schemas.microsoft.com/office/drawing/2014/main" val="3777951683"/>
                        </a:ext>
                      </a:extLst>
                    </a:gridCol>
                    <a:gridCol w="1797704">
                      <a:extLst>
                        <a:ext uri="{9D8B030D-6E8A-4147-A177-3AD203B41FA5}">
                          <a16:colId xmlns:a16="http://schemas.microsoft.com/office/drawing/2014/main" val="2857642990"/>
                        </a:ext>
                      </a:extLst>
                    </a:gridCol>
                    <a:gridCol w="1797704">
                      <a:extLst>
                        <a:ext uri="{9D8B030D-6E8A-4147-A177-3AD203B41FA5}">
                          <a16:colId xmlns:a16="http://schemas.microsoft.com/office/drawing/2014/main" val="3545039894"/>
                        </a:ext>
                      </a:extLst>
                    </a:gridCol>
                    <a:gridCol w="1756148">
                      <a:extLst>
                        <a:ext uri="{9D8B030D-6E8A-4147-A177-3AD203B41FA5}">
                          <a16:colId xmlns:a16="http://schemas.microsoft.com/office/drawing/2014/main" val="1398037320"/>
                        </a:ext>
                      </a:extLst>
                    </a:gridCol>
                    <a:gridCol w="1844613">
                      <a:extLst>
                        <a:ext uri="{9D8B030D-6E8A-4147-A177-3AD203B41FA5}">
                          <a16:colId xmlns:a16="http://schemas.microsoft.com/office/drawing/2014/main" val="332677927"/>
                        </a:ext>
                      </a:extLst>
                    </a:gridCol>
                    <a:gridCol w="1800381">
                      <a:extLst>
                        <a:ext uri="{9D8B030D-6E8A-4147-A177-3AD203B41FA5}">
                          <a16:colId xmlns:a16="http://schemas.microsoft.com/office/drawing/2014/main" val="2845679216"/>
                        </a:ext>
                      </a:extLst>
                    </a:gridCol>
                    <a:gridCol w="1800381">
                      <a:extLst>
                        <a:ext uri="{9D8B030D-6E8A-4147-A177-3AD203B41FA5}">
                          <a16:colId xmlns:a16="http://schemas.microsoft.com/office/drawing/2014/main" val="3092612886"/>
                        </a:ext>
                      </a:extLst>
                    </a:gridCol>
                  </a:tblGrid>
                  <a:tr h="450884">
                    <a:tc>
                      <a:txBody>
                        <a:bodyPr/>
                        <a:lstStyle/>
                        <a:p>
                          <a:pPr/>
                          <a14:m>
                            <m:oMathPara xmlns:m="http://schemas.openxmlformats.org/officeDocument/2006/math">
                              <m:oMathParaPr>
                                <m:jc m:val="centerGroup"/>
                              </m:oMathParaPr>
                              <m:oMath xmlns:m="http://schemas.openxmlformats.org/officeDocument/2006/math">
                                <m:r>
                                  <a:rPr lang="en-GB" sz="1600" b="1" i="1" smtClean="0">
                                    <a:latin typeface="Cambria Math" panose="02040503050406030204" pitchFamily="18" charset="0"/>
                                  </a:rPr>
                                  <m:t>𝜽</m:t>
                                </m:r>
                              </m:oMath>
                            </m:oMathPara>
                          </a14:m>
                          <a:endParaRPr lang="en-IL" sz="1600" dirty="0"/>
                        </a:p>
                      </a:txBody>
                      <a:tcPr/>
                    </a:tc>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𝑬</m:t>
                                  </m:r>
                                </m:e>
                                <m:sub>
                                  <m:r>
                                    <a:rPr lang="en-GB" sz="1600" b="1" i="1" smtClean="0">
                                      <a:latin typeface="Cambria Math" panose="02040503050406030204" pitchFamily="18" charset="0"/>
                                    </a:rPr>
                                    <m:t>𝒏𝒓</m:t>
                                  </m:r>
                                </m:sub>
                              </m:sSub>
                              <m:r>
                                <a:rPr lang="en-GB" sz="1600" b="1" i="1" smtClean="0">
                                  <a:latin typeface="Cambria Math" panose="02040503050406030204" pitchFamily="18" charset="0"/>
                                </a:rPr>
                                <m:t>[</m:t>
                              </m:r>
                              <m:r>
                                <a:rPr lang="en-GB" sz="1600" b="1" i="1" smtClean="0">
                                  <a:latin typeface="Cambria Math" panose="02040503050406030204" pitchFamily="18" charset="0"/>
                                </a:rPr>
                                <m:t>𝒌𝒆𝑽</m:t>
                              </m:r>
                              <m:r>
                                <a:rPr lang="en-GB" sz="1600" b="1" i="1" smtClean="0">
                                  <a:latin typeface="Cambria Math" panose="02040503050406030204" pitchFamily="18" charset="0"/>
                                </a:rPr>
                                <m:t>]</m:t>
                              </m:r>
                            </m:oMath>
                          </a14:m>
                          <a:r>
                            <a:rPr lang="en-GB" sz="1600" dirty="0"/>
                            <a:t>(sim)</a:t>
                          </a:r>
                          <a:endParaRPr lang="en-IL" sz="1600" dirty="0"/>
                        </a:p>
                      </a:txBody>
                      <a:tcPr/>
                    </a:tc>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𝑬</m:t>
                                    </m:r>
                                  </m:e>
                                  <m:sub>
                                    <m:r>
                                      <a:rPr lang="en-GB" sz="1600" b="1" i="1" smtClean="0">
                                        <a:latin typeface="Cambria Math" panose="02040503050406030204" pitchFamily="18" charset="0"/>
                                      </a:rPr>
                                      <m:t>𝒏𝒓</m:t>
                                    </m:r>
                                  </m:sub>
                                </m:sSub>
                                <m:r>
                                  <a:rPr lang="en-GB" sz="1600" b="1" i="1" smtClean="0">
                                    <a:latin typeface="Cambria Math" panose="02040503050406030204" pitchFamily="18" charset="0"/>
                                  </a:rPr>
                                  <m:t>[</m:t>
                                </m:r>
                                <m:r>
                                  <a:rPr lang="en-GB" sz="1600" b="1" i="1" smtClean="0">
                                    <a:latin typeface="Cambria Math" panose="02040503050406030204" pitchFamily="18" charset="0"/>
                                  </a:rPr>
                                  <m:t>𝒌𝒆𝑽</m:t>
                                </m:r>
                                <m:r>
                                  <a:rPr lang="en-GB" sz="1600" b="1" i="1" smtClean="0">
                                    <a:latin typeface="Cambria Math" panose="02040503050406030204" pitchFamily="18" charset="0"/>
                                  </a:rPr>
                                  <m:t>](</m:t>
                                </m:r>
                                <m:r>
                                  <a:rPr lang="en-GB" sz="1600" b="1" i="1" smtClean="0">
                                    <a:latin typeface="Cambria Math" panose="02040503050406030204" pitchFamily="18" charset="0"/>
                                  </a:rPr>
                                  <m:t>𝒕𝒉𝒆𝒐𝒓𝒚</m:t>
                                </m:r>
                                <m:r>
                                  <a:rPr lang="en-GB" sz="1600" b="1" i="1" smtClean="0">
                                    <a:latin typeface="Cambria Math" panose="02040503050406030204" pitchFamily="18" charset="0"/>
                                  </a:rPr>
                                  <m:t>)</m:t>
                                </m:r>
                              </m:oMath>
                            </m:oMathPara>
                          </a14:m>
                          <a:endParaRPr lang="en-IL" sz="1600" dirty="0"/>
                        </a:p>
                      </a:txBody>
                      <a:tcPr/>
                    </a:tc>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𝑳</m:t>
                                  </m:r>
                                </m:e>
                                <m:sub>
                                  <m:r>
                                    <a:rPr lang="en-GB" sz="1600" b="1" i="1" smtClean="0">
                                      <a:latin typeface="Cambria Math" panose="02040503050406030204" pitchFamily="18" charset="0"/>
                                    </a:rPr>
                                    <m:t>𝒆𝒇𝒇</m:t>
                                  </m:r>
                                </m:sub>
                              </m:sSub>
                            </m:oMath>
                          </a14:m>
                          <a:r>
                            <a:rPr lang="en-GB" sz="1600" dirty="0"/>
                            <a:t>(normalized)</a:t>
                          </a:r>
                          <a:endParaRPr lang="en-IL" sz="1600" dirty="0"/>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GB" sz="1600" b="1" i="0" smtClean="0">
                                  <a:latin typeface="Cambria Math" panose="02040503050406030204" pitchFamily="18" charset="0"/>
                                </a:rPr>
                                <m:t>𝚫</m:t>
                              </m:r>
                              <m:sSub>
                                <m:sSubPr>
                                  <m:ctrlPr>
                                    <a:rPr lang="en-GB" sz="1600" b="1" i="1" smtClean="0">
                                      <a:latin typeface="Cambria Math" panose="02040503050406030204" pitchFamily="18" charset="0"/>
                                    </a:rPr>
                                  </m:ctrlPr>
                                </m:sSubPr>
                                <m:e>
                                  <m:r>
                                    <a:rPr lang="en-GB" sz="1600" b="1" i="0" smtClean="0">
                                      <a:latin typeface="Cambria Math" panose="02040503050406030204" pitchFamily="18" charset="0"/>
                                    </a:rPr>
                                    <m:t>𝐋</m:t>
                                  </m:r>
                                </m:e>
                                <m:sub>
                                  <m:r>
                                    <a:rPr lang="en-GB" sz="1600" b="1" i="0" smtClean="0">
                                      <a:latin typeface="Cambria Math" panose="02040503050406030204" pitchFamily="18" charset="0"/>
                                    </a:rPr>
                                    <m:t>𝐞𝐟𝐟</m:t>
                                  </m:r>
                                </m:sub>
                              </m:sSub>
                            </m:oMath>
                          </a14:m>
                          <a:r>
                            <a:rPr lang="en-GB" sz="1600" dirty="0"/>
                            <a:t>(normalized)</a:t>
                          </a:r>
                          <a:endParaRPr lang="en-IL" sz="1600" dirty="0"/>
                        </a:p>
                      </a:txBody>
                      <a:tcPr/>
                    </a:tc>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𝑳</m:t>
                                    </m:r>
                                  </m:e>
                                  <m:sub>
                                    <m:r>
                                      <a:rPr lang="en-GB" sz="1600" b="1" i="1" smtClean="0">
                                        <a:latin typeface="Cambria Math" panose="02040503050406030204" pitchFamily="18" charset="0"/>
                                      </a:rPr>
                                      <m:t>𝒆𝒇𝒇</m:t>
                                    </m:r>
                                  </m:sub>
                                </m:sSub>
                              </m:oMath>
                            </m:oMathPara>
                          </a14:m>
                          <a:endParaRPr lang="en-IL" sz="1600" dirty="0"/>
                        </a:p>
                      </a:txBody>
                      <a:tcPr/>
                    </a:tc>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600" b="1" i="0" smtClean="0">
                                    <a:latin typeface="Cambria Math" panose="02040503050406030204" pitchFamily="18" charset="0"/>
                                  </a:rPr>
                                  <m:t>𝚫</m:t>
                                </m:r>
                                <m:sSub>
                                  <m:sSubPr>
                                    <m:ctrlPr>
                                      <a:rPr lang="en-GB" sz="1600" b="1" i="1" smtClean="0">
                                        <a:latin typeface="Cambria Math" panose="02040503050406030204" pitchFamily="18" charset="0"/>
                                      </a:rPr>
                                    </m:ctrlPr>
                                  </m:sSubPr>
                                  <m:e>
                                    <m:r>
                                      <a:rPr lang="en-GB" sz="1600" b="1" i="0" smtClean="0">
                                        <a:latin typeface="Cambria Math" panose="02040503050406030204" pitchFamily="18" charset="0"/>
                                      </a:rPr>
                                      <m:t>𝐋</m:t>
                                    </m:r>
                                  </m:e>
                                  <m:sub>
                                    <m:r>
                                      <a:rPr lang="en-GB" sz="1600" b="1" i="0" smtClean="0">
                                        <a:latin typeface="Cambria Math" panose="02040503050406030204" pitchFamily="18" charset="0"/>
                                      </a:rPr>
                                      <m:t>𝐞𝐟𝐟</m:t>
                                    </m:r>
                                  </m:sub>
                                </m:sSub>
                              </m:oMath>
                            </m:oMathPara>
                          </a14:m>
                          <a:endParaRPr lang="en-IL" sz="1600" dirty="0"/>
                        </a:p>
                        <a:p>
                          <a:pPr marL="0" marR="0" lvl="0" indent="0" algn="l" defTabSz="914487" rtl="0" eaLnBrk="1" fontAlgn="auto" latinLnBrk="0" hangingPunct="1">
                            <a:lnSpc>
                              <a:spcPct val="100000"/>
                            </a:lnSpc>
                            <a:spcBef>
                              <a:spcPts val="0"/>
                            </a:spcBef>
                            <a:spcAft>
                              <a:spcPts val="0"/>
                            </a:spcAft>
                            <a:buClrTx/>
                            <a:buSzTx/>
                            <a:buFontTx/>
                            <a:buNone/>
                            <a:tabLst/>
                            <a:defRPr/>
                          </a:pPr>
                          <a:endParaRPr lang="en-IL" sz="1600" dirty="0"/>
                        </a:p>
                      </a:txBody>
                      <a:tcPr/>
                    </a:tc>
                    <a:extLst>
                      <a:ext uri="{0D108BD9-81ED-4DB2-BD59-A6C34878D82A}">
                        <a16:rowId xmlns:a16="http://schemas.microsoft.com/office/drawing/2014/main" val="1278549136"/>
                      </a:ext>
                    </a:extLst>
                  </a:tr>
                  <a:tr h="257648">
                    <a:tc>
                      <a:txBody>
                        <a:bodyPr/>
                        <a:lstStyle/>
                        <a:p>
                          <a:pPr/>
                          <a14:m>
                            <m:oMathPara xmlns:m="http://schemas.openxmlformats.org/officeDocument/2006/math">
                              <m:oMathParaPr>
                                <m:jc m:val="centerGroup"/>
                              </m:oMathParaPr>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25</m:t>
                                    </m:r>
                                  </m:e>
                                  <m:sup>
                                    <m:r>
                                      <a:rPr lang="en-GB" sz="1600" b="0" i="1" smtClean="0">
                                        <a:latin typeface="Cambria Math" panose="02040503050406030204" pitchFamily="18" charset="0"/>
                                      </a:rPr>
                                      <m:t>∘</m:t>
                                    </m:r>
                                  </m:sup>
                                </m:sSup>
                              </m:oMath>
                            </m:oMathPara>
                          </a14:m>
                          <a:endParaRPr lang="en-IL" sz="1600" dirty="0"/>
                        </a:p>
                      </a:txBody>
                      <a:tcPr/>
                    </a:tc>
                    <a:tc>
                      <a:txBody>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11.5±</m:t>
                                </m:r>
                                <m:r>
                                  <a:rPr lang="en-GB" sz="1600" b="0" i="0" smtClean="0">
                                    <a:latin typeface="Cambria Math" panose="02040503050406030204" pitchFamily="18" charset="0"/>
                                  </a:rPr>
                                  <m:t>2.1</m:t>
                                </m:r>
                              </m:oMath>
                            </m:oMathPara>
                          </a14:m>
                          <a:endParaRPr lang="en-IL" sz="1600" dirty="0"/>
                        </a:p>
                      </a:txBody>
                      <a:tcPr/>
                    </a:tc>
                    <a:tc>
                      <a:txBody>
                        <a:bodyPr/>
                        <a:lstStyle/>
                        <a:p>
                          <a:pPr algn="ctr"/>
                          <a:r>
                            <a:rPr lang="en-GB" sz="1600" dirty="0"/>
                            <a:t>11.5</a:t>
                          </a:r>
                          <a:endParaRPr lang="en-IL" sz="1600" dirty="0"/>
                        </a:p>
                      </a:txBody>
                      <a:tcPr/>
                    </a:tc>
                    <a:tc>
                      <a:txBody>
                        <a:bodyPr/>
                        <a:lstStyle/>
                        <a:p>
                          <a:pPr algn="ctr"/>
                          <a:r>
                            <a:rPr lang="en-IL" sz="1600" dirty="0">
                              <a:latin typeface="Cambria Math" panose="02040503050406030204" pitchFamily="18" charset="0"/>
                              <a:ea typeface="Cambria Math" panose="02040503050406030204" pitchFamily="18" charset="0"/>
                              <a:cs typeface="Arial" panose="020B0604020202020204" pitchFamily="34" charset="0"/>
                            </a:rPr>
                            <a:t>0.371</a:t>
                          </a:r>
                        </a:p>
                      </a:txBody>
                      <a:tcPr/>
                    </a:tc>
                    <a:tc>
                      <a:txBody>
                        <a:bodyPr/>
                        <a:lstStyle/>
                        <a:p>
                          <a:pPr algn="ctr"/>
                          <a:r>
                            <a:rPr lang="en-GB" sz="1600" dirty="0">
                              <a:latin typeface="Cambria Math" panose="02040503050406030204" pitchFamily="18" charset="0"/>
                              <a:ea typeface="Cambria Math" panose="02040503050406030204" pitchFamily="18" charset="0"/>
                              <a:cs typeface="Arial" panose="020B0604020202020204" pitchFamily="34" charset="0"/>
                            </a:rPr>
                            <a:t>0.130</a:t>
                          </a:r>
                          <a:endParaRPr lang="en-IL" sz="1600" dirty="0">
                            <a:latin typeface="Cambria Math" panose="02040503050406030204" pitchFamily="18" charset="0"/>
                            <a:ea typeface="Cambria Math" panose="02040503050406030204" pitchFamily="18" charset="0"/>
                            <a:cs typeface="Arial" panose="020B0604020202020204" pitchFamily="34" charset="0"/>
                          </a:endParaRPr>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1617970791"/>
                      </a:ext>
                    </a:extLst>
                  </a:tr>
                  <a:tr h="450884">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30</m:t>
                                    </m:r>
                                  </m:e>
                                  <m:sup>
                                    <m:r>
                                      <a:rPr lang="en-GB" sz="1600" b="0" i="1" smtClean="0">
                                        <a:latin typeface="Cambria Math" panose="02040503050406030204" pitchFamily="18" charset="0"/>
                                      </a:rPr>
                                      <m:t>∘</m:t>
                                    </m:r>
                                  </m:sup>
                                </m:sSup>
                              </m:oMath>
                            </m:oMathPara>
                          </a14:m>
                          <a:endParaRPr lang="en-IL" sz="1600" dirty="0"/>
                        </a:p>
                        <a:p>
                          <a:endParaRPr lang="en-IL" sz="1600" dirty="0"/>
                        </a:p>
                      </a:txBody>
                      <a:tcPr/>
                    </a:tc>
                    <a:tc>
                      <a:txBody>
                        <a:bodyPr/>
                        <a:lstStyle/>
                        <a:p>
                          <a:pPr/>
                          <a14:m>
                            <m:oMathPara xmlns:m="http://schemas.openxmlformats.org/officeDocument/2006/math">
                              <m:oMathParaPr>
                                <m:jc m:val="centerGroup"/>
                              </m:oMathParaPr>
                              <m:oMath xmlns:m="http://schemas.openxmlformats.org/officeDocument/2006/math">
                                <m:r>
                                  <a:rPr lang="en-GB" sz="1600" b="0" i="1" dirty="0" smtClean="0">
                                    <a:latin typeface="Cambria Math" panose="02040503050406030204" pitchFamily="18" charset="0"/>
                                  </a:rPr>
                                  <m:t>16.3±2.4</m:t>
                                </m:r>
                              </m:oMath>
                            </m:oMathPara>
                          </a14:m>
                          <a:endParaRPr lang="en-IL" sz="1600" dirty="0"/>
                        </a:p>
                      </a:txBody>
                      <a:tcPr/>
                    </a:tc>
                    <a:tc>
                      <a:txBody>
                        <a:bodyPr/>
                        <a:lstStyle/>
                        <a:p>
                          <a:pPr algn="ctr"/>
                          <a:r>
                            <a:rPr lang="en-GB" sz="1600" dirty="0"/>
                            <a:t>16.4</a:t>
                          </a:r>
                          <a:endParaRPr lang="en-IL" sz="1600" dirty="0"/>
                        </a:p>
                      </a:txBody>
                      <a:tcPr/>
                    </a:tc>
                    <a:tc>
                      <a:txBody>
                        <a:bodyPr/>
                        <a:lstStyle/>
                        <a:p>
                          <a:pPr algn="ctr"/>
                          <a:r>
                            <a:rPr lang="en-GB" sz="1600" dirty="0">
                              <a:latin typeface="Cambria Math" panose="02040503050406030204" pitchFamily="18" charset="0"/>
                              <a:ea typeface="Cambria Math" panose="02040503050406030204" pitchFamily="18" charset="0"/>
                              <a:cs typeface="+mn-cs"/>
                            </a:rPr>
                            <a:t>0.319</a:t>
                          </a:r>
                          <a:endParaRPr lang="en-IL" sz="1600" dirty="0">
                            <a:latin typeface="Cambria Math" panose="02040503050406030204" pitchFamily="18" charset="0"/>
                            <a:ea typeface="Cambria Math" panose="02040503050406030204" pitchFamily="18" charset="0"/>
                            <a:cs typeface="+mn-cs"/>
                          </a:endParaRPr>
                        </a:p>
                      </a:txBody>
                      <a:tcPr/>
                    </a:tc>
                    <a:tc>
                      <a:txBody>
                        <a:bodyPr/>
                        <a:lstStyle/>
                        <a:p>
                          <a:pPr algn="ctr"/>
                          <a:r>
                            <a:rPr lang="en-GB" sz="1600" dirty="0">
                              <a:latin typeface="Cambria Math" panose="02040503050406030204" pitchFamily="18" charset="0"/>
                              <a:ea typeface="Cambria Math" panose="02040503050406030204" pitchFamily="18" charset="0"/>
                              <a:cs typeface="Arial" panose="020B0604020202020204" pitchFamily="34" charset="0"/>
                            </a:rPr>
                            <a:t>0.102</a:t>
                          </a:r>
                          <a:endParaRPr lang="en-IL" sz="1600" dirty="0">
                            <a:latin typeface="Cambria Math" panose="02040503050406030204" pitchFamily="18" charset="0"/>
                            <a:ea typeface="Cambria Math" panose="02040503050406030204" pitchFamily="18" charset="0"/>
                            <a:cs typeface="Arial" panose="020B0604020202020204" pitchFamily="34" charset="0"/>
                          </a:endParaRPr>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221969658"/>
                      </a:ext>
                    </a:extLst>
                  </a:tr>
                  <a:tr h="257648">
                    <a:tc>
                      <a:txBody>
                        <a:bodyPr/>
                        <a:lstStyle/>
                        <a:p>
                          <a:pPr algn="ctr"/>
                          <a14:m>
                            <m:oMathPara xmlns:m="http://schemas.openxmlformats.org/officeDocument/2006/math">
                              <m:oMathParaPr>
                                <m:jc m:val="centerGroup"/>
                              </m:oMathParaPr>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40</m:t>
                                    </m:r>
                                  </m:e>
                                  <m:sup>
                                    <m:r>
                                      <a:rPr lang="en-GB" sz="1600" b="0" i="1" smtClean="0">
                                        <a:latin typeface="Cambria Math" panose="02040503050406030204" pitchFamily="18" charset="0"/>
                                      </a:rPr>
                                      <m:t>∘</m:t>
                                    </m:r>
                                  </m:sup>
                                </m:sSup>
                              </m:oMath>
                            </m:oMathPara>
                          </a14:m>
                          <a:endParaRPr lang="en-IL" sz="1600" dirty="0"/>
                        </a:p>
                      </a:txBody>
                      <a:tcPr/>
                    </a:tc>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600" b="0" i="1" dirty="0" smtClean="0">
                                    <a:latin typeface="Cambria Math" panose="02040503050406030204" pitchFamily="18" charset="0"/>
                                  </a:rPr>
                                  <m:t>28.4±3.2</m:t>
                                </m:r>
                              </m:oMath>
                            </m:oMathPara>
                          </a14:m>
                          <a:endParaRPr lang="en-IL" sz="1600" dirty="0"/>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t>28.5</a:t>
                          </a:r>
                          <a:endParaRPr lang="en-IL" sz="1600" dirty="0"/>
                        </a:p>
                      </a:txBody>
                      <a:tcPr/>
                    </a:tc>
                    <a:tc>
                      <a:txBody>
                        <a:bodyPr/>
                        <a:lstStyle/>
                        <a:p>
                          <a:pPr algn="ctr"/>
                          <a:r>
                            <a:rPr lang="en-GB" sz="1600" dirty="0">
                              <a:latin typeface="Cambria Math" panose="02040503050406030204" pitchFamily="18" charset="0"/>
                              <a:ea typeface="Cambria Math" panose="02040503050406030204" pitchFamily="18" charset="0"/>
                              <a:cs typeface="Arial" panose="020B0604020202020204" pitchFamily="34" charset="0"/>
                            </a:rPr>
                            <a:t>0.242</a:t>
                          </a:r>
                          <a:endParaRPr lang="en-IL" sz="1600" dirty="0">
                            <a:latin typeface="Cambria Math" panose="02040503050406030204" pitchFamily="18" charset="0"/>
                            <a:ea typeface="Cambria Math" panose="02040503050406030204" pitchFamily="18" charset="0"/>
                            <a:cs typeface="Arial" panose="020B0604020202020204" pitchFamily="34" charset="0"/>
                          </a:endParaRPr>
                        </a:p>
                      </a:txBody>
                      <a:tcPr/>
                    </a:tc>
                    <a:tc>
                      <a:txBody>
                        <a:bodyPr/>
                        <a:lstStyle/>
                        <a:p>
                          <a:pPr algn="ctr"/>
                          <a:r>
                            <a:rPr lang="en-GB" sz="1600" dirty="0">
                              <a:latin typeface="Cambria Math" panose="02040503050406030204" pitchFamily="18" charset="0"/>
                              <a:ea typeface="Cambria Math" panose="02040503050406030204" pitchFamily="18" charset="0"/>
                              <a:cs typeface="Arial" panose="020B0604020202020204" pitchFamily="34" charset="0"/>
                            </a:rPr>
                            <a:t>0.072</a:t>
                          </a:r>
                          <a:endParaRPr lang="en-IL" sz="1600" dirty="0">
                            <a:latin typeface="Cambria Math" panose="02040503050406030204" pitchFamily="18" charset="0"/>
                            <a:ea typeface="Cambria Math" panose="02040503050406030204" pitchFamily="18" charset="0"/>
                            <a:cs typeface="Arial" panose="020B0604020202020204" pitchFamily="34" charset="0"/>
                          </a:endParaRPr>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3969700862"/>
                      </a:ext>
                    </a:extLst>
                  </a:tr>
                  <a:tr h="257648">
                    <a:tc>
                      <a:txBody>
                        <a:bodyPr/>
                        <a:lstStyle/>
                        <a:p>
                          <a:pPr/>
                          <a14:m>
                            <m:oMathPara xmlns:m="http://schemas.openxmlformats.org/officeDocument/2006/math">
                              <m:oMathParaPr>
                                <m:jc m:val="centerGroup"/>
                              </m:oMathParaPr>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50</m:t>
                                    </m:r>
                                  </m:e>
                                  <m:sup>
                                    <m:r>
                                      <a:rPr lang="en-GB" sz="1600" b="0" i="1" smtClean="0">
                                        <a:latin typeface="Cambria Math" panose="02040503050406030204" pitchFamily="18" charset="0"/>
                                      </a:rPr>
                                      <m:t>∘</m:t>
                                    </m:r>
                                  </m:sup>
                                </m:sSup>
                              </m:oMath>
                            </m:oMathPara>
                          </a14:m>
                          <a:endParaRPr lang="en-IL" sz="1600" dirty="0"/>
                        </a:p>
                      </a:txBody>
                      <a:tcPr/>
                    </a:tc>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600" b="0" i="1" dirty="0" smtClean="0">
                                    <a:latin typeface="Cambria Math" panose="02040503050406030204" pitchFamily="18" charset="0"/>
                                  </a:rPr>
                                  <m:t>43.3±3.8</m:t>
                                </m:r>
                              </m:oMath>
                            </m:oMathPara>
                          </a14:m>
                          <a:endParaRPr lang="en-IL" sz="1600" dirty="0"/>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t>43.3</a:t>
                          </a:r>
                          <a:endParaRPr lang="en-IL" sz="1600" dirty="0"/>
                        </a:p>
                      </a:txBody>
                      <a:tcPr/>
                    </a:tc>
                    <a:tc>
                      <a:txBody>
                        <a:bodyPr/>
                        <a:lstStyle/>
                        <a:p>
                          <a:pPr algn="ctr"/>
                          <a:r>
                            <a:rPr lang="en-GB" sz="1600" dirty="0">
                              <a:latin typeface="Cambria Math" panose="02040503050406030204" pitchFamily="18" charset="0"/>
                              <a:ea typeface="Cambria Math" panose="02040503050406030204" pitchFamily="18" charset="0"/>
                            </a:rPr>
                            <a:t>0.200</a:t>
                          </a:r>
                          <a:endParaRPr lang="en-IL" sz="1600" dirty="0">
                            <a:latin typeface="Cambria Math" panose="02040503050406030204" pitchFamily="18" charset="0"/>
                            <a:ea typeface="Cambria Math" panose="02040503050406030204" pitchFamily="18" charset="0"/>
                          </a:endParaRPr>
                        </a:p>
                      </a:txBody>
                      <a:tcPr/>
                    </a:tc>
                    <a:tc>
                      <a:txBody>
                        <a:bodyPr/>
                        <a:lstStyle/>
                        <a:p>
                          <a:pPr algn="ctr"/>
                          <a:r>
                            <a:rPr lang="en-GB" sz="1600" dirty="0">
                              <a:latin typeface="Cambria Math" panose="02040503050406030204" pitchFamily="18" charset="0"/>
                              <a:ea typeface="Cambria Math" panose="02040503050406030204" pitchFamily="18" charset="0"/>
                            </a:rPr>
                            <a:t>0.055</a:t>
                          </a:r>
                          <a:endParaRPr lang="en-IL" sz="1600" dirty="0">
                            <a:latin typeface="Cambria Math" panose="02040503050406030204" pitchFamily="18" charset="0"/>
                            <a:ea typeface="Cambria Math" panose="02040503050406030204" pitchFamily="18" charset="0"/>
                          </a:endParaRPr>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3409144668"/>
                      </a:ext>
                    </a:extLst>
                  </a:tr>
                  <a:tr h="450884">
                    <a:tc>
                      <a:txBody>
                        <a:bodyPr/>
                        <a:lstStyle/>
                        <a:p>
                          <a:pPr/>
                          <a14:m>
                            <m:oMathPara xmlns:m="http://schemas.openxmlformats.org/officeDocument/2006/math">
                              <m:oMathParaPr>
                                <m:jc m:val="centerGroup"/>
                              </m:oMathParaPr>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60</m:t>
                                    </m:r>
                                  </m:e>
                                  <m:sup>
                                    <m:r>
                                      <a:rPr lang="en-GB" sz="1600" b="0" i="1" smtClean="0">
                                        <a:latin typeface="Cambria Math" panose="02040503050406030204" pitchFamily="18" charset="0"/>
                                      </a:rPr>
                                      <m:t>∘</m:t>
                                    </m:r>
                                  </m:sup>
                                </m:sSup>
                              </m:oMath>
                            </m:oMathPara>
                          </a14:m>
                          <a:endParaRPr lang="en-IL" sz="1600" dirty="0"/>
                        </a:p>
                      </a:txBody>
                      <a:tcPr/>
                    </a:tc>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600" b="0" i="1" dirty="0" smtClean="0">
                                    <a:latin typeface="Cambria Math" panose="02040503050406030204" pitchFamily="18" charset="0"/>
                                  </a:rPr>
                                  <m:t>60.7±4.3</m:t>
                                </m:r>
                              </m:oMath>
                            </m:oMathPara>
                          </a14:m>
                          <a:endParaRPr lang="en-IL" sz="1600" dirty="0"/>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t>60.5</a:t>
                          </a:r>
                          <a:endParaRPr lang="en-IL" sz="1600" dirty="0"/>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latin typeface="Cambria Math" panose="02040503050406030204" pitchFamily="18" charset="0"/>
                              <a:ea typeface="Cambria Math" panose="02040503050406030204" pitchFamily="18" charset="0"/>
                            </a:rPr>
                            <a:t>0.175</a:t>
                          </a:r>
                          <a:endParaRPr lang="en-IL" sz="1600" dirty="0">
                            <a:latin typeface="Cambria Math" panose="02040503050406030204" pitchFamily="18" charset="0"/>
                            <a:ea typeface="Cambria Math" panose="02040503050406030204" pitchFamily="18" charset="0"/>
                          </a:endParaRPr>
                        </a:p>
                        <a:p>
                          <a:endParaRPr lang="en-IL" sz="1600" dirty="0"/>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latin typeface="Cambria Math" panose="02040503050406030204" pitchFamily="18" charset="0"/>
                              <a:ea typeface="Cambria Math" panose="02040503050406030204" pitchFamily="18" charset="0"/>
                            </a:rPr>
                            <a:t>0.045</a:t>
                          </a:r>
                          <a:endParaRPr lang="en-IL" sz="1600" dirty="0">
                            <a:latin typeface="Cambria Math" panose="02040503050406030204" pitchFamily="18" charset="0"/>
                            <a:ea typeface="Cambria Math" panose="02040503050406030204" pitchFamily="18" charset="0"/>
                          </a:endParaRPr>
                        </a:p>
                        <a:p>
                          <a:pPr algn="ctr"/>
                          <a:endParaRPr lang="en-IL" sz="1600" dirty="0"/>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536432671"/>
                      </a:ext>
                    </a:extLst>
                  </a:tr>
                  <a:tr h="450884">
                    <a:tc>
                      <a:txBody>
                        <a:bodyPr/>
                        <a:lstStyle/>
                        <a:p>
                          <a:pPr/>
                          <a14:m>
                            <m:oMathPara xmlns:m="http://schemas.openxmlformats.org/officeDocument/2006/math">
                              <m:oMathParaPr>
                                <m:jc m:val="centerGroup"/>
                              </m:oMathParaPr>
                              <m:oMath xmlns:m="http://schemas.openxmlformats.org/officeDocument/2006/math">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90</m:t>
                                    </m:r>
                                  </m:e>
                                  <m:sup>
                                    <m:r>
                                      <a:rPr lang="en-GB" sz="1600" b="0" i="1" smtClean="0">
                                        <a:latin typeface="Cambria Math" panose="02040503050406030204" pitchFamily="18" charset="0"/>
                                      </a:rPr>
                                      <m:t>∘</m:t>
                                    </m:r>
                                  </m:sup>
                                </m:sSup>
                              </m:oMath>
                            </m:oMathPara>
                          </a14:m>
                          <a:endParaRPr lang="en-IL" sz="1600" dirty="0"/>
                        </a:p>
                      </a:txBody>
                      <a:tcPr/>
                    </a:tc>
                    <a:tc>
                      <a:txBody>
                        <a:bodyPr/>
                        <a:lstStyle/>
                        <a:p>
                          <a:pPr marL="0" marR="0" lvl="0" indent="0" algn="l" defTabSz="9144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sz="1600" b="0" i="1" dirty="0" smtClean="0">
                                    <a:latin typeface="Cambria Math" panose="02040503050406030204" pitchFamily="18" charset="0"/>
                                  </a:rPr>
                                  <m:t>121.2±4.9</m:t>
                                </m:r>
                              </m:oMath>
                            </m:oMathPara>
                          </a14:m>
                          <a:endParaRPr lang="en-IL" sz="1600" dirty="0"/>
                        </a:p>
                        <a:p>
                          <a:endParaRPr lang="en-IL" sz="1600" dirty="0"/>
                        </a:p>
                      </a:txBody>
                      <a:tcPr/>
                    </a:tc>
                    <a:tc>
                      <a:txBody>
                        <a:bodyPr/>
                        <a:lstStyle/>
                        <a:p>
                          <a:pPr algn="ctr"/>
                          <a:r>
                            <a:rPr lang="en-GB" sz="1600" dirty="0"/>
                            <a:t>119.5</a:t>
                          </a:r>
                          <a:endParaRPr lang="en-IL" sz="1600" dirty="0"/>
                        </a:p>
                      </a:txBody>
                      <a:tcPr/>
                    </a:tc>
                    <a:tc>
                      <a:txBody>
                        <a:bodyPr/>
                        <a:lstStyle/>
                        <a:p>
                          <a:pPr algn="ctr"/>
                          <a:r>
                            <a:rPr lang="en-GB" sz="1600" dirty="0">
                              <a:latin typeface="Cambria Math" panose="02040503050406030204" pitchFamily="18" charset="0"/>
                              <a:ea typeface="Cambria Math" panose="02040503050406030204" pitchFamily="18" charset="0"/>
                            </a:rPr>
                            <a:t>0.130</a:t>
                          </a:r>
                          <a:endParaRPr lang="en-IL" sz="1600" dirty="0">
                            <a:latin typeface="Cambria Math" panose="02040503050406030204" pitchFamily="18" charset="0"/>
                            <a:ea typeface="Cambria Math" panose="02040503050406030204" pitchFamily="18" charset="0"/>
                          </a:endParaRPr>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latin typeface="Cambria Math" panose="02040503050406030204" pitchFamily="18" charset="0"/>
                              <a:ea typeface="Cambria Math" panose="02040503050406030204" pitchFamily="18" charset="0"/>
                            </a:rPr>
                            <a:t>0.028</a:t>
                          </a:r>
                          <a:endParaRPr lang="en-IL" sz="1600" dirty="0">
                            <a:latin typeface="Cambria Math" panose="02040503050406030204" pitchFamily="18" charset="0"/>
                            <a:ea typeface="Cambria Math" panose="02040503050406030204" pitchFamily="18" charset="0"/>
                          </a:endParaRPr>
                        </a:p>
                        <a:p>
                          <a:endParaRPr lang="en-IL" sz="1600" dirty="0"/>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915428297"/>
                      </a:ext>
                    </a:extLst>
                  </a:tr>
                </a:tbl>
              </a:graphicData>
            </a:graphic>
          </p:graphicFrame>
        </mc:Choice>
        <mc:Fallback xmlns="">
          <p:graphicFrame>
            <p:nvGraphicFramePr>
              <p:cNvPr id="6" name="טבלה 6">
                <a:extLst>
                  <a:ext uri="{FF2B5EF4-FFF2-40B4-BE49-F238E27FC236}">
                    <a16:creationId xmlns:a16="http://schemas.microsoft.com/office/drawing/2014/main" id="{FAA1DF7E-F997-3E82-21A9-7BB461C50D43}"/>
                  </a:ext>
                </a:extLst>
              </p:cNvPr>
              <p:cNvGraphicFramePr>
                <a:graphicFrameLocks noGrp="1"/>
              </p:cNvGraphicFramePr>
              <p:nvPr>
                <p:extLst>
                  <p:ext uri="{D42A27DB-BD31-4B8C-83A1-F6EECF244321}">
                    <p14:modId xmlns:p14="http://schemas.microsoft.com/office/powerpoint/2010/main" val="1719082187"/>
                  </p:ext>
                </p:extLst>
              </p:nvPr>
            </p:nvGraphicFramePr>
            <p:xfrm>
              <a:off x="0" y="38803"/>
              <a:ext cx="12599988" cy="3322320"/>
            </p:xfrm>
            <a:graphic>
              <a:graphicData uri="http://schemas.openxmlformats.org/drawingml/2006/table">
                <a:tbl>
                  <a:tblPr firstRow="1" bandRow="1">
                    <a:tableStyleId>{5C22544A-7EE6-4342-B048-85BDC9FD1C3A}</a:tableStyleId>
                  </a:tblPr>
                  <a:tblGrid>
                    <a:gridCol w="1803057">
                      <a:extLst>
                        <a:ext uri="{9D8B030D-6E8A-4147-A177-3AD203B41FA5}">
                          <a16:colId xmlns:a16="http://schemas.microsoft.com/office/drawing/2014/main" val="3777951683"/>
                        </a:ext>
                      </a:extLst>
                    </a:gridCol>
                    <a:gridCol w="1797704">
                      <a:extLst>
                        <a:ext uri="{9D8B030D-6E8A-4147-A177-3AD203B41FA5}">
                          <a16:colId xmlns:a16="http://schemas.microsoft.com/office/drawing/2014/main" val="2857642990"/>
                        </a:ext>
                      </a:extLst>
                    </a:gridCol>
                    <a:gridCol w="1797704">
                      <a:extLst>
                        <a:ext uri="{9D8B030D-6E8A-4147-A177-3AD203B41FA5}">
                          <a16:colId xmlns:a16="http://schemas.microsoft.com/office/drawing/2014/main" val="3545039894"/>
                        </a:ext>
                      </a:extLst>
                    </a:gridCol>
                    <a:gridCol w="1756148">
                      <a:extLst>
                        <a:ext uri="{9D8B030D-6E8A-4147-A177-3AD203B41FA5}">
                          <a16:colId xmlns:a16="http://schemas.microsoft.com/office/drawing/2014/main" val="1398037320"/>
                        </a:ext>
                      </a:extLst>
                    </a:gridCol>
                    <a:gridCol w="1844613">
                      <a:extLst>
                        <a:ext uri="{9D8B030D-6E8A-4147-A177-3AD203B41FA5}">
                          <a16:colId xmlns:a16="http://schemas.microsoft.com/office/drawing/2014/main" val="332677927"/>
                        </a:ext>
                      </a:extLst>
                    </a:gridCol>
                    <a:gridCol w="1800381">
                      <a:extLst>
                        <a:ext uri="{9D8B030D-6E8A-4147-A177-3AD203B41FA5}">
                          <a16:colId xmlns:a16="http://schemas.microsoft.com/office/drawing/2014/main" val="2845679216"/>
                        </a:ext>
                      </a:extLst>
                    </a:gridCol>
                    <a:gridCol w="1800381">
                      <a:extLst>
                        <a:ext uri="{9D8B030D-6E8A-4147-A177-3AD203B41FA5}">
                          <a16:colId xmlns:a16="http://schemas.microsoft.com/office/drawing/2014/main" val="3092612886"/>
                        </a:ext>
                      </a:extLst>
                    </a:gridCol>
                  </a:tblGrid>
                  <a:tr h="579120">
                    <a:tc>
                      <a:txBody>
                        <a:bodyPr/>
                        <a:lstStyle/>
                        <a:p>
                          <a:endParaRPr lang="en-IL"/>
                        </a:p>
                      </a:txBody>
                      <a:tcPr>
                        <a:blipFill>
                          <a:blip r:embed="rId4"/>
                          <a:stretch>
                            <a:fillRect l="-676" t="-3158" r="-600000" b="-476842"/>
                          </a:stretch>
                        </a:blipFill>
                      </a:tcPr>
                    </a:tc>
                    <a:tc>
                      <a:txBody>
                        <a:bodyPr/>
                        <a:lstStyle/>
                        <a:p>
                          <a:endParaRPr lang="en-IL"/>
                        </a:p>
                      </a:txBody>
                      <a:tcPr>
                        <a:blipFill>
                          <a:blip r:embed="rId4"/>
                          <a:stretch>
                            <a:fillRect l="-101017" t="-3158" r="-502034" b="-476842"/>
                          </a:stretch>
                        </a:blipFill>
                      </a:tcPr>
                    </a:tc>
                    <a:tc>
                      <a:txBody>
                        <a:bodyPr/>
                        <a:lstStyle/>
                        <a:p>
                          <a:endParaRPr lang="en-IL"/>
                        </a:p>
                      </a:txBody>
                      <a:tcPr>
                        <a:blipFill>
                          <a:blip r:embed="rId4"/>
                          <a:stretch>
                            <a:fillRect l="-201017" t="-3158" r="-402034" b="-476842"/>
                          </a:stretch>
                        </a:blipFill>
                      </a:tcPr>
                    </a:tc>
                    <a:tc>
                      <a:txBody>
                        <a:bodyPr/>
                        <a:lstStyle/>
                        <a:p>
                          <a:endParaRPr lang="en-IL"/>
                        </a:p>
                      </a:txBody>
                      <a:tcPr>
                        <a:blipFill>
                          <a:blip r:embed="rId4"/>
                          <a:stretch>
                            <a:fillRect l="-308333" t="-3158" r="-311806" b="-476842"/>
                          </a:stretch>
                        </a:blipFill>
                      </a:tcPr>
                    </a:tc>
                    <a:tc>
                      <a:txBody>
                        <a:bodyPr/>
                        <a:lstStyle/>
                        <a:p>
                          <a:endParaRPr lang="en-IL"/>
                        </a:p>
                      </a:txBody>
                      <a:tcPr>
                        <a:blipFill>
                          <a:blip r:embed="rId4"/>
                          <a:stretch>
                            <a:fillRect l="-389404" t="-3158" r="-197351" b="-476842"/>
                          </a:stretch>
                        </a:blipFill>
                      </a:tcPr>
                    </a:tc>
                    <a:tc>
                      <a:txBody>
                        <a:bodyPr/>
                        <a:lstStyle/>
                        <a:p>
                          <a:endParaRPr lang="en-IL"/>
                        </a:p>
                      </a:txBody>
                      <a:tcPr>
                        <a:blipFill>
                          <a:blip r:embed="rId4"/>
                          <a:stretch>
                            <a:fillRect l="-499324" t="-3158" r="-101351" b="-476842"/>
                          </a:stretch>
                        </a:blipFill>
                      </a:tcPr>
                    </a:tc>
                    <a:tc>
                      <a:txBody>
                        <a:bodyPr/>
                        <a:lstStyle/>
                        <a:p>
                          <a:endParaRPr lang="en-IL"/>
                        </a:p>
                      </a:txBody>
                      <a:tcPr>
                        <a:blipFill>
                          <a:blip r:embed="rId4"/>
                          <a:stretch>
                            <a:fillRect l="-601356" t="-3158" r="-1695" b="-476842"/>
                          </a:stretch>
                        </a:blipFill>
                      </a:tcPr>
                    </a:tc>
                    <a:extLst>
                      <a:ext uri="{0D108BD9-81ED-4DB2-BD59-A6C34878D82A}">
                        <a16:rowId xmlns:a16="http://schemas.microsoft.com/office/drawing/2014/main" val="1278549136"/>
                      </a:ext>
                    </a:extLst>
                  </a:tr>
                  <a:tr h="335280">
                    <a:tc>
                      <a:txBody>
                        <a:bodyPr/>
                        <a:lstStyle/>
                        <a:p>
                          <a:endParaRPr lang="en-IL"/>
                        </a:p>
                      </a:txBody>
                      <a:tcPr>
                        <a:blipFill>
                          <a:blip r:embed="rId4"/>
                          <a:stretch>
                            <a:fillRect l="-676" t="-178182" r="-600000" b="-723636"/>
                          </a:stretch>
                        </a:blipFill>
                      </a:tcPr>
                    </a:tc>
                    <a:tc>
                      <a:txBody>
                        <a:bodyPr/>
                        <a:lstStyle/>
                        <a:p>
                          <a:endParaRPr lang="en-IL"/>
                        </a:p>
                      </a:txBody>
                      <a:tcPr>
                        <a:blipFill>
                          <a:blip r:embed="rId4"/>
                          <a:stretch>
                            <a:fillRect l="-101017" t="-178182" r="-502034" b="-723636"/>
                          </a:stretch>
                        </a:blipFill>
                      </a:tcPr>
                    </a:tc>
                    <a:tc>
                      <a:txBody>
                        <a:bodyPr/>
                        <a:lstStyle/>
                        <a:p>
                          <a:pPr algn="ctr"/>
                          <a:r>
                            <a:rPr lang="en-GB" sz="1600" dirty="0"/>
                            <a:t>11.5</a:t>
                          </a:r>
                          <a:endParaRPr lang="en-IL" sz="1600" dirty="0"/>
                        </a:p>
                      </a:txBody>
                      <a:tcPr/>
                    </a:tc>
                    <a:tc>
                      <a:txBody>
                        <a:bodyPr/>
                        <a:lstStyle/>
                        <a:p>
                          <a:pPr algn="ctr"/>
                          <a:r>
                            <a:rPr lang="en-IL" sz="1600" dirty="0">
                              <a:latin typeface="Cambria Math" panose="02040503050406030204" pitchFamily="18" charset="0"/>
                              <a:ea typeface="Cambria Math" panose="02040503050406030204" pitchFamily="18" charset="0"/>
                              <a:cs typeface="Arial" panose="020B0604020202020204" pitchFamily="34" charset="0"/>
                            </a:rPr>
                            <a:t>0.371</a:t>
                          </a:r>
                        </a:p>
                      </a:txBody>
                      <a:tcPr/>
                    </a:tc>
                    <a:tc>
                      <a:txBody>
                        <a:bodyPr/>
                        <a:lstStyle/>
                        <a:p>
                          <a:pPr algn="ctr"/>
                          <a:r>
                            <a:rPr lang="en-GB" sz="1600" dirty="0">
                              <a:latin typeface="Cambria Math" panose="02040503050406030204" pitchFamily="18" charset="0"/>
                              <a:ea typeface="Cambria Math" panose="02040503050406030204" pitchFamily="18" charset="0"/>
                              <a:cs typeface="Arial" panose="020B0604020202020204" pitchFamily="34" charset="0"/>
                            </a:rPr>
                            <a:t>0.130</a:t>
                          </a:r>
                          <a:endParaRPr lang="en-IL" sz="1600" dirty="0">
                            <a:latin typeface="Cambria Math" panose="02040503050406030204" pitchFamily="18" charset="0"/>
                            <a:ea typeface="Cambria Math" panose="02040503050406030204" pitchFamily="18" charset="0"/>
                            <a:cs typeface="Arial" panose="020B0604020202020204" pitchFamily="34" charset="0"/>
                          </a:endParaRPr>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1617970791"/>
                      </a:ext>
                    </a:extLst>
                  </a:tr>
                  <a:tr h="579120">
                    <a:tc>
                      <a:txBody>
                        <a:bodyPr/>
                        <a:lstStyle/>
                        <a:p>
                          <a:endParaRPr lang="en-IL"/>
                        </a:p>
                      </a:txBody>
                      <a:tcPr>
                        <a:blipFill>
                          <a:blip r:embed="rId4"/>
                          <a:stretch>
                            <a:fillRect l="-676" t="-161053" r="-600000" b="-318947"/>
                          </a:stretch>
                        </a:blipFill>
                      </a:tcPr>
                    </a:tc>
                    <a:tc>
                      <a:txBody>
                        <a:bodyPr/>
                        <a:lstStyle/>
                        <a:p>
                          <a:endParaRPr lang="en-IL"/>
                        </a:p>
                      </a:txBody>
                      <a:tcPr>
                        <a:blipFill>
                          <a:blip r:embed="rId4"/>
                          <a:stretch>
                            <a:fillRect l="-101017" t="-161053" r="-502034" b="-318947"/>
                          </a:stretch>
                        </a:blipFill>
                      </a:tcPr>
                    </a:tc>
                    <a:tc>
                      <a:txBody>
                        <a:bodyPr/>
                        <a:lstStyle/>
                        <a:p>
                          <a:pPr algn="ctr"/>
                          <a:r>
                            <a:rPr lang="en-GB" sz="1600" dirty="0"/>
                            <a:t>16.4</a:t>
                          </a:r>
                          <a:endParaRPr lang="en-IL" sz="1600" dirty="0"/>
                        </a:p>
                      </a:txBody>
                      <a:tcPr/>
                    </a:tc>
                    <a:tc>
                      <a:txBody>
                        <a:bodyPr/>
                        <a:lstStyle/>
                        <a:p>
                          <a:pPr algn="ctr"/>
                          <a:r>
                            <a:rPr lang="en-GB" sz="1600" dirty="0">
                              <a:latin typeface="Cambria Math" panose="02040503050406030204" pitchFamily="18" charset="0"/>
                              <a:ea typeface="Cambria Math" panose="02040503050406030204" pitchFamily="18" charset="0"/>
                              <a:cs typeface="+mn-cs"/>
                            </a:rPr>
                            <a:t>0.319</a:t>
                          </a:r>
                          <a:endParaRPr lang="en-IL" sz="1600" dirty="0">
                            <a:latin typeface="Cambria Math" panose="02040503050406030204" pitchFamily="18" charset="0"/>
                            <a:ea typeface="Cambria Math" panose="02040503050406030204" pitchFamily="18" charset="0"/>
                            <a:cs typeface="+mn-cs"/>
                          </a:endParaRPr>
                        </a:p>
                      </a:txBody>
                      <a:tcPr/>
                    </a:tc>
                    <a:tc>
                      <a:txBody>
                        <a:bodyPr/>
                        <a:lstStyle/>
                        <a:p>
                          <a:pPr algn="ctr"/>
                          <a:r>
                            <a:rPr lang="en-GB" sz="1600" dirty="0">
                              <a:latin typeface="Cambria Math" panose="02040503050406030204" pitchFamily="18" charset="0"/>
                              <a:ea typeface="Cambria Math" panose="02040503050406030204" pitchFamily="18" charset="0"/>
                              <a:cs typeface="Arial" panose="020B0604020202020204" pitchFamily="34" charset="0"/>
                            </a:rPr>
                            <a:t>0.102</a:t>
                          </a:r>
                          <a:endParaRPr lang="en-IL" sz="1600" dirty="0">
                            <a:latin typeface="Cambria Math" panose="02040503050406030204" pitchFamily="18" charset="0"/>
                            <a:ea typeface="Cambria Math" panose="02040503050406030204" pitchFamily="18" charset="0"/>
                            <a:cs typeface="Arial" panose="020B0604020202020204" pitchFamily="34" charset="0"/>
                          </a:endParaRPr>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221969658"/>
                      </a:ext>
                    </a:extLst>
                  </a:tr>
                  <a:tr h="335280">
                    <a:tc>
                      <a:txBody>
                        <a:bodyPr/>
                        <a:lstStyle/>
                        <a:p>
                          <a:endParaRPr lang="en-IL"/>
                        </a:p>
                      </a:txBody>
                      <a:tcPr>
                        <a:blipFill>
                          <a:blip r:embed="rId4"/>
                          <a:stretch>
                            <a:fillRect l="-676" t="-442857" r="-600000" b="-441071"/>
                          </a:stretch>
                        </a:blipFill>
                      </a:tcPr>
                    </a:tc>
                    <a:tc>
                      <a:txBody>
                        <a:bodyPr/>
                        <a:lstStyle/>
                        <a:p>
                          <a:endParaRPr lang="en-IL"/>
                        </a:p>
                      </a:txBody>
                      <a:tcPr>
                        <a:blipFill>
                          <a:blip r:embed="rId4"/>
                          <a:stretch>
                            <a:fillRect l="-101017" t="-442857" r="-502034" b="-441071"/>
                          </a:stretch>
                        </a:blipFill>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t>28.5</a:t>
                          </a:r>
                          <a:endParaRPr lang="en-IL" sz="1600" dirty="0"/>
                        </a:p>
                      </a:txBody>
                      <a:tcPr/>
                    </a:tc>
                    <a:tc>
                      <a:txBody>
                        <a:bodyPr/>
                        <a:lstStyle/>
                        <a:p>
                          <a:pPr algn="ctr"/>
                          <a:r>
                            <a:rPr lang="en-GB" sz="1600" dirty="0">
                              <a:latin typeface="Cambria Math" panose="02040503050406030204" pitchFamily="18" charset="0"/>
                              <a:ea typeface="Cambria Math" panose="02040503050406030204" pitchFamily="18" charset="0"/>
                              <a:cs typeface="Arial" panose="020B0604020202020204" pitchFamily="34" charset="0"/>
                            </a:rPr>
                            <a:t>0.242</a:t>
                          </a:r>
                          <a:endParaRPr lang="en-IL" sz="1600" dirty="0">
                            <a:latin typeface="Cambria Math" panose="02040503050406030204" pitchFamily="18" charset="0"/>
                            <a:ea typeface="Cambria Math" panose="02040503050406030204" pitchFamily="18" charset="0"/>
                            <a:cs typeface="Arial" panose="020B0604020202020204" pitchFamily="34" charset="0"/>
                          </a:endParaRPr>
                        </a:p>
                      </a:txBody>
                      <a:tcPr/>
                    </a:tc>
                    <a:tc>
                      <a:txBody>
                        <a:bodyPr/>
                        <a:lstStyle/>
                        <a:p>
                          <a:pPr algn="ctr"/>
                          <a:r>
                            <a:rPr lang="en-GB" sz="1600" dirty="0">
                              <a:latin typeface="Cambria Math" panose="02040503050406030204" pitchFamily="18" charset="0"/>
                              <a:ea typeface="Cambria Math" panose="02040503050406030204" pitchFamily="18" charset="0"/>
                              <a:cs typeface="Arial" panose="020B0604020202020204" pitchFamily="34" charset="0"/>
                            </a:rPr>
                            <a:t>0.072</a:t>
                          </a:r>
                          <a:endParaRPr lang="en-IL" sz="1600" dirty="0">
                            <a:latin typeface="Cambria Math" panose="02040503050406030204" pitchFamily="18" charset="0"/>
                            <a:ea typeface="Cambria Math" panose="02040503050406030204" pitchFamily="18" charset="0"/>
                            <a:cs typeface="Arial" panose="020B0604020202020204" pitchFamily="34" charset="0"/>
                          </a:endParaRPr>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3969700862"/>
                      </a:ext>
                    </a:extLst>
                  </a:tr>
                  <a:tr h="335280">
                    <a:tc>
                      <a:txBody>
                        <a:bodyPr/>
                        <a:lstStyle/>
                        <a:p>
                          <a:endParaRPr lang="en-IL"/>
                        </a:p>
                      </a:txBody>
                      <a:tcPr>
                        <a:blipFill>
                          <a:blip r:embed="rId4"/>
                          <a:stretch>
                            <a:fillRect l="-676" t="-552727" r="-600000" b="-349091"/>
                          </a:stretch>
                        </a:blipFill>
                      </a:tcPr>
                    </a:tc>
                    <a:tc>
                      <a:txBody>
                        <a:bodyPr/>
                        <a:lstStyle/>
                        <a:p>
                          <a:endParaRPr lang="en-IL"/>
                        </a:p>
                      </a:txBody>
                      <a:tcPr>
                        <a:blipFill>
                          <a:blip r:embed="rId4"/>
                          <a:stretch>
                            <a:fillRect l="-101017" t="-552727" r="-502034" b="-349091"/>
                          </a:stretch>
                        </a:blipFill>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t>43.3</a:t>
                          </a:r>
                          <a:endParaRPr lang="en-IL" sz="1600" dirty="0"/>
                        </a:p>
                      </a:txBody>
                      <a:tcPr/>
                    </a:tc>
                    <a:tc>
                      <a:txBody>
                        <a:bodyPr/>
                        <a:lstStyle/>
                        <a:p>
                          <a:pPr algn="ctr"/>
                          <a:r>
                            <a:rPr lang="en-GB" sz="1600" dirty="0">
                              <a:latin typeface="Cambria Math" panose="02040503050406030204" pitchFamily="18" charset="0"/>
                              <a:ea typeface="Cambria Math" panose="02040503050406030204" pitchFamily="18" charset="0"/>
                            </a:rPr>
                            <a:t>0.200</a:t>
                          </a:r>
                          <a:endParaRPr lang="en-IL" sz="1600" dirty="0">
                            <a:latin typeface="Cambria Math" panose="02040503050406030204" pitchFamily="18" charset="0"/>
                            <a:ea typeface="Cambria Math" panose="02040503050406030204" pitchFamily="18" charset="0"/>
                          </a:endParaRPr>
                        </a:p>
                      </a:txBody>
                      <a:tcPr/>
                    </a:tc>
                    <a:tc>
                      <a:txBody>
                        <a:bodyPr/>
                        <a:lstStyle/>
                        <a:p>
                          <a:pPr algn="ctr"/>
                          <a:r>
                            <a:rPr lang="en-GB" sz="1600" dirty="0">
                              <a:latin typeface="Cambria Math" panose="02040503050406030204" pitchFamily="18" charset="0"/>
                              <a:ea typeface="Cambria Math" panose="02040503050406030204" pitchFamily="18" charset="0"/>
                            </a:rPr>
                            <a:t>0.055</a:t>
                          </a:r>
                          <a:endParaRPr lang="en-IL" sz="1600" dirty="0">
                            <a:latin typeface="Cambria Math" panose="02040503050406030204" pitchFamily="18" charset="0"/>
                            <a:ea typeface="Cambria Math" panose="02040503050406030204" pitchFamily="18" charset="0"/>
                          </a:endParaRPr>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3409144668"/>
                      </a:ext>
                    </a:extLst>
                  </a:tr>
                  <a:tr h="579120">
                    <a:tc>
                      <a:txBody>
                        <a:bodyPr/>
                        <a:lstStyle/>
                        <a:p>
                          <a:endParaRPr lang="en-IL"/>
                        </a:p>
                      </a:txBody>
                      <a:tcPr>
                        <a:blipFill>
                          <a:blip r:embed="rId4"/>
                          <a:stretch>
                            <a:fillRect l="-676" t="-377895" r="-600000" b="-102105"/>
                          </a:stretch>
                        </a:blipFill>
                      </a:tcPr>
                    </a:tc>
                    <a:tc>
                      <a:txBody>
                        <a:bodyPr/>
                        <a:lstStyle/>
                        <a:p>
                          <a:endParaRPr lang="en-IL"/>
                        </a:p>
                      </a:txBody>
                      <a:tcPr>
                        <a:blipFill>
                          <a:blip r:embed="rId4"/>
                          <a:stretch>
                            <a:fillRect l="-101017" t="-377895" r="-502034" b="-102105"/>
                          </a:stretch>
                        </a:blipFill>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t>60.5</a:t>
                          </a:r>
                          <a:endParaRPr lang="en-IL" sz="1600" dirty="0"/>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latin typeface="Cambria Math" panose="02040503050406030204" pitchFamily="18" charset="0"/>
                              <a:ea typeface="Cambria Math" panose="02040503050406030204" pitchFamily="18" charset="0"/>
                            </a:rPr>
                            <a:t>0.175</a:t>
                          </a:r>
                          <a:endParaRPr lang="en-IL" sz="1600" dirty="0">
                            <a:latin typeface="Cambria Math" panose="02040503050406030204" pitchFamily="18" charset="0"/>
                            <a:ea typeface="Cambria Math" panose="02040503050406030204" pitchFamily="18" charset="0"/>
                          </a:endParaRPr>
                        </a:p>
                        <a:p>
                          <a:endParaRPr lang="en-IL" sz="1600" dirty="0"/>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latin typeface="Cambria Math" panose="02040503050406030204" pitchFamily="18" charset="0"/>
                              <a:ea typeface="Cambria Math" panose="02040503050406030204" pitchFamily="18" charset="0"/>
                            </a:rPr>
                            <a:t>0.045</a:t>
                          </a:r>
                          <a:endParaRPr lang="en-IL" sz="1600" dirty="0">
                            <a:latin typeface="Cambria Math" panose="02040503050406030204" pitchFamily="18" charset="0"/>
                            <a:ea typeface="Cambria Math" panose="02040503050406030204" pitchFamily="18" charset="0"/>
                          </a:endParaRPr>
                        </a:p>
                        <a:p>
                          <a:pPr algn="ctr"/>
                          <a:endParaRPr lang="en-IL" sz="1600" dirty="0"/>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536432671"/>
                      </a:ext>
                    </a:extLst>
                  </a:tr>
                  <a:tr h="579120">
                    <a:tc>
                      <a:txBody>
                        <a:bodyPr/>
                        <a:lstStyle/>
                        <a:p>
                          <a:endParaRPr lang="en-IL"/>
                        </a:p>
                      </a:txBody>
                      <a:tcPr>
                        <a:blipFill>
                          <a:blip r:embed="rId4"/>
                          <a:stretch>
                            <a:fillRect l="-676" t="-477895" r="-600000" b="-2105"/>
                          </a:stretch>
                        </a:blipFill>
                      </a:tcPr>
                    </a:tc>
                    <a:tc>
                      <a:txBody>
                        <a:bodyPr/>
                        <a:lstStyle/>
                        <a:p>
                          <a:endParaRPr lang="en-IL"/>
                        </a:p>
                      </a:txBody>
                      <a:tcPr>
                        <a:blipFill>
                          <a:blip r:embed="rId4"/>
                          <a:stretch>
                            <a:fillRect l="-101017" t="-477895" r="-502034" b="-2105"/>
                          </a:stretch>
                        </a:blipFill>
                      </a:tcPr>
                    </a:tc>
                    <a:tc>
                      <a:txBody>
                        <a:bodyPr/>
                        <a:lstStyle/>
                        <a:p>
                          <a:pPr algn="ctr"/>
                          <a:r>
                            <a:rPr lang="en-GB" sz="1600" dirty="0"/>
                            <a:t>119.5</a:t>
                          </a:r>
                          <a:endParaRPr lang="en-IL" sz="1600" dirty="0"/>
                        </a:p>
                      </a:txBody>
                      <a:tcPr/>
                    </a:tc>
                    <a:tc>
                      <a:txBody>
                        <a:bodyPr/>
                        <a:lstStyle/>
                        <a:p>
                          <a:pPr algn="ctr"/>
                          <a:r>
                            <a:rPr lang="en-GB" sz="1600" dirty="0">
                              <a:latin typeface="Cambria Math" panose="02040503050406030204" pitchFamily="18" charset="0"/>
                              <a:ea typeface="Cambria Math" panose="02040503050406030204" pitchFamily="18" charset="0"/>
                            </a:rPr>
                            <a:t>0.130</a:t>
                          </a:r>
                          <a:endParaRPr lang="en-IL" sz="1600" dirty="0">
                            <a:latin typeface="Cambria Math" panose="02040503050406030204" pitchFamily="18" charset="0"/>
                            <a:ea typeface="Cambria Math" panose="02040503050406030204" pitchFamily="18" charset="0"/>
                          </a:endParaRPr>
                        </a:p>
                      </a:txBody>
                      <a:tcPr/>
                    </a:tc>
                    <a:tc>
                      <a:txBody>
                        <a:bodyPr/>
                        <a:lstStyle/>
                        <a:p>
                          <a:pPr marL="0" marR="0" lvl="0" indent="0" algn="ctr" defTabSz="914487" rtl="0" eaLnBrk="1" fontAlgn="auto" latinLnBrk="0" hangingPunct="1">
                            <a:lnSpc>
                              <a:spcPct val="100000"/>
                            </a:lnSpc>
                            <a:spcBef>
                              <a:spcPts val="0"/>
                            </a:spcBef>
                            <a:spcAft>
                              <a:spcPts val="0"/>
                            </a:spcAft>
                            <a:buClrTx/>
                            <a:buSzTx/>
                            <a:buFontTx/>
                            <a:buNone/>
                            <a:tabLst/>
                            <a:defRPr/>
                          </a:pPr>
                          <a:r>
                            <a:rPr lang="en-GB" sz="1600" dirty="0">
                              <a:latin typeface="Cambria Math" panose="02040503050406030204" pitchFamily="18" charset="0"/>
                              <a:ea typeface="Cambria Math" panose="02040503050406030204" pitchFamily="18" charset="0"/>
                            </a:rPr>
                            <a:t>0.028</a:t>
                          </a:r>
                          <a:endParaRPr lang="en-IL" sz="1600" dirty="0">
                            <a:latin typeface="Cambria Math" panose="02040503050406030204" pitchFamily="18" charset="0"/>
                            <a:ea typeface="Cambria Math" panose="02040503050406030204" pitchFamily="18" charset="0"/>
                          </a:endParaRPr>
                        </a:p>
                        <a:p>
                          <a:endParaRPr lang="en-IL" sz="1600" dirty="0"/>
                        </a:p>
                      </a:txBody>
                      <a:tcPr/>
                    </a:tc>
                    <a:tc>
                      <a:txBody>
                        <a:bodyPr/>
                        <a:lstStyle/>
                        <a:p>
                          <a:endParaRPr lang="en-IL" sz="1600" dirty="0"/>
                        </a:p>
                      </a:txBody>
                      <a:tcPr/>
                    </a:tc>
                    <a:tc>
                      <a:txBody>
                        <a:bodyPr/>
                        <a:lstStyle/>
                        <a:p>
                          <a:endParaRPr lang="en-IL" sz="1600" dirty="0"/>
                        </a:p>
                      </a:txBody>
                      <a:tcPr/>
                    </a:tc>
                    <a:extLst>
                      <a:ext uri="{0D108BD9-81ED-4DB2-BD59-A6C34878D82A}">
                        <a16:rowId xmlns:a16="http://schemas.microsoft.com/office/drawing/2014/main" val="915428297"/>
                      </a:ext>
                    </a:extLst>
                  </a:tr>
                </a:tbl>
              </a:graphicData>
            </a:graphic>
          </p:graphicFrame>
        </mc:Fallback>
      </mc:AlternateContent>
      <p:sp>
        <p:nvSpPr>
          <p:cNvPr id="7" name="תיבת טקסט 6">
            <a:extLst>
              <a:ext uri="{FF2B5EF4-FFF2-40B4-BE49-F238E27FC236}">
                <a16:creationId xmlns:a16="http://schemas.microsoft.com/office/drawing/2014/main" id="{9D7AD085-E3D5-A789-AE0B-E0A539E08BAE}"/>
              </a:ext>
            </a:extLst>
          </p:cNvPr>
          <p:cNvSpPr txBox="1"/>
          <p:nvPr/>
        </p:nvSpPr>
        <p:spPr>
          <a:xfrm>
            <a:off x="1302676" y="3511432"/>
            <a:ext cx="4074160" cy="646331"/>
          </a:xfrm>
          <a:prstGeom prst="rect">
            <a:avLst/>
          </a:prstGeom>
          <a:noFill/>
        </p:spPr>
        <p:txBody>
          <a:bodyPr wrap="square" rtlCol="0">
            <a:spAutoFit/>
          </a:bodyPr>
          <a:lstStyle/>
          <a:p>
            <a:r>
              <a:rPr lang="en-GB" dirty="0"/>
              <a:t>G. Plante et al.</a:t>
            </a:r>
            <a:endParaRPr lang="en-IL" dirty="0"/>
          </a:p>
          <a:p>
            <a:endParaRPr lang="en-IL" dirty="0"/>
          </a:p>
        </p:txBody>
      </p:sp>
      <p:sp>
        <p:nvSpPr>
          <p:cNvPr id="8" name="תיבת טקסט 7">
            <a:extLst>
              <a:ext uri="{FF2B5EF4-FFF2-40B4-BE49-F238E27FC236}">
                <a16:creationId xmlns:a16="http://schemas.microsoft.com/office/drawing/2014/main" id="{9614A427-79DF-AB04-0F51-5CC52B767069}"/>
              </a:ext>
            </a:extLst>
          </p:cNvPr>
          <p:cNvSpPr txBox="1"/>
          <p:nvPr/>
        </p:nvSpPr>
        <p:spPr>
          <a:xfrm>
            <a:off x="7700674" y="3450828"/>
            <a:ext cx="4074160" cy="369332"/>
          </a:xfrm>
          <a:prstGeom prst="rect">
            <a:avLst/>
          </a:prstGeom>
          <a:noFill/>
        </p:spPr>
        <p:txBody>
          <a:bodyPr wrap="square" rtlCol="0">
            <a:spAutoFit/>
          </a:bodyPr>
          <a:lstStyle/>
          <a:p>
            <a:r>
              <a:rPr lang="en-GB" dirty="0" err="1"/>
              <a:t>Creus</a:t>
            </a:r>
            <a:r>
              <a:rPr lang="en-GB" dirty="0"/>
              <a:t> et al.</a:t>
            </a:r>
            <a:endParaRPr lang="en-IL" dirty="0"/>
          </a:p>
        </p:txBody>
      </p:sp>
    </p:spTree>
    <p:extLst>
      <p:ext uri="{BB962C8B-B14F-4D97-AF65-F5344CB8AC3E}">
        <p14:creationId xmlns:p14="http://schemas.microsoft.com/office/powerpoint/2010/main" val="42258083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68F8E3F5-6392-E580-1D0A-3A4CD28F19A1}"/>
              </a:ext>
            </a:extLst>
          </p:cNvPr>
          <p:cNvPicPr>
            <a:picLocks noChangeAspect="1"/>
          </p:cNvPicPr>
          <p:nvPr/>
        </p:nvPicPr>
        <p:blipFill>
          <a:blip r:embed="rId2"/>
          <a:stretch>
            <a:fillRect/>
          </a:stretch>
        </p:blipFill>
        <p:spPr>
          <a:xfrm>
            <a:off x="46817" y="191795"/>
            <a:ext cx="12553171" cy="6371565"/>
          </a:xfrm>
          <a:prstGeom prst="rect">
            <a:avLst/>
          </a:prstGeom>
        </p:spPr>
      </p:pic>
      <p:pic>
        <p:nvPicPr>
          <p:cNvPr id="8" name="תמונה 7">
            <a:extLst>
              <a:ext uri="{FF2B5EF4-FFF2-40B4-BE49-F238E27FC236}">
                <a16:creationId xmlns:a16="http://schemas.microsoft.com/office/drawing/2014/main" id="{52719C5B-2701-76DE-375E-7B51137AEB0D}"/>
              </a:ext>
            </a:extLst>
          </p:cNvPr>
          <p:cNvPicPr>
            <a:picLocks noChangeAspect="1"/>
          </p:cNvPicPr>
          <p:nvPr/>
        </p:nvPicPr>
        <p:blipFill>
          <a:blip r:embed="rId3"/>
          <a:stretch>
            <a:fillRect/>
          </a:stretch>
        </p:blipFill>
        <p:spPr>
          <a:xfrm>
            <a:off x="3997960" y="500129"/>
            <a:ext cx="3489960" cy="1613304"/>
          </a:xfrm>
          <a:prstGeom prst="rect">
            <a:avLst/>
          </a:prstGeom>
        </p:spPr>
      </p:pic>
      <p:sp>
        <p:nvSpPr>
          <p:cNvPr id="7" name="תיבת טקסט 6">
            <a:extLst>
              <a:ext uri="{FF2B5EF4-FFF2-40B4-BE49-F238E27FC236}">
                <a16:creationId xmlns:a16="http://schemas.microsoft.com/office/drawing/2014/main" id="{7715B056-DB75-992E-668B-B6440A08A6A5}"/>
              </a:ext>
            </a:extLst>
          </p:cNvPr>
          <p:cNvSpPr txBox="1"/>
          <p:nvPr/>
        </p:nvSpPr>
        <p:spPr>
          <a:xfrm>
            <a:off x="4201160" y="-1381760"/>
            <a:ext cx="3286760" cy="9248686"/>
          </a:xfrm>
          <a:prstGeom prst="rect">
            <a:avLst/>
          </a:prstGeom>
          <a:noFill/>
        </p:spPr>
        <p:txBody>
          <a:bodyPr wrap="square" rtlCol="0">
            <a:spAutoFit/>
          </a:bodyPr>
          <a:lstStyle/>
          <a:p>
            <a:r>
              <a:rPr lang="en-GB" sz="59500" dirty="0">
                <a:solidFill>
                  <a:schemeClr val="tx1">
                    <a:alpha val="5000"/>
                  </a:schemeClr>
                </a:solidFill>
              </a:rPr>
              <a:t>?</a:t>
            </a:r>
            <a:endParaRPr lang="en-IL" sz="59500" dirty="0">
              <a:solidFill>
                <a:schemeClr val="tx1">
                  <a:alpha val="5000"/>
                </a:schemeClr>
              </a:solidFill>
            </a:endParaRPr>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07B85DB2-0B57-241E-0F03-E1A6014E9C7A}"/>
                  </a:ext>
                </a:extLst>
              </p:cNvPr>
              <p:cNvSpPr txBox="1"/>
              <p:nvPr/>
            </p:nvSpPr>
            <p:spPr>
              <a:xfrm>
                <a:off x="9007633" y="3074389"/>
                <a:ext cx="2715909" cy="860620"/>
              </a:xfrm>
              <a:prstGeom prst="rect">
                <a:avLst/>
              </a:prstGeom>
              <a:noFill/>
            </p:spPr>
            <p:txBody>
              <a:bodyPr wrap="square" rtlCol="0">
                <a:spAutoFit/>
              </a:bodyPr>
              <a:lstStyle/>
              <a:p>
                <a:r>
                  <a:rPr lang="en-GB" sz="2400" dirty="0"/>
                  <a:t>Out attempts at reconstructing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𝑒𝑓𝑓</m:t>
                        </m:r>
                      </m:sub>
                    </m:sSub>
                  </m:oMath>
                </a14:m>
                <a:endParaRPr lang="en-IL" sz="2400" dirty="0"/>
              </a:p>
            </p:txBody>
          </p:sp>
        </mc:Choice>
        <mc:Fallback xmlns="">
          <p:sp>
            <p:nvSpPr>
              <p:cNvPr id="9" name="תיבת טקסט 8">
                <a:extLst>
                  <a:ext uri="{FF2B5EF4-FFF2-40B4-BE49-F238E27FC236}">
                    <a16:creationId xmlns:a16="http://schemas.microsoft.com/office/drawing/2014/main" id="{07B85DB2-0B57-241E-0F03-E1A6014E9C7A}"/>
                  </a:ext>
                </a:extLst>
              </p:cNvPr>
              <p:cNvSpPr txBox="1">
                <a:spLocks noRot="1" noChangeAspect="1" noMove="1" noResize="1" noEditPoints="1" noAdjustHandles="1" noChangeArrowheads="1" noChangeShapeType="1" noTextEdit="1"/>
              </p:cNvSpPr>
              <p:nvPr/>
            </p:nvSpPr>
            <p:spPr>
              <a:xfrm>
                <a:off x="9007633" y="3074389"/>
                <a:ext cx="2715909" cy="860620"/>
              </a:xfrm>
              <a:prstGeom prst="rect">
                <a:avLst/>
              </a:prstGeom>
              <a:blipFill>
                <a:blip r:embed="rId4"/>
                <a:stretch>
                  <a:fillRect l="-3596" t="-5634" b="-11972"/>
                </a:stretch>
              </a:blipFill>
            </p:spPr>
            <p:txBody>
              <a:bodyPr/>
              <a:lstStyle/>
              <a:p>
                <a:r>
                  <a:rPr lang="en-IL">
                    <a:noFill/>
                  </a:rPr>
                  <a:t> </a:t>
                </a:r>
              </a:p>
            </p:txBody>
          </p:sp>
        </mc:Fallback>
      </mc:AlternateContent>
      <p:sp>
        <p:nvSpPr>
          <p:cNvPr id="10" name="תיבת טקסט 9">
            <a:extLst>
              <a:ext uri="{FF2B5EF4-FFF2-40B4-BE49-F238E27FC236}">
                <a16:creationId xmlns:a16="http://schemas.microsoft.com/office/drawing/2014/main" id="{77D4CEE6-B75D-86AA-BE50-80DEA8E9117A}"/>
              </a:ext>
            </a:extLst>
          </p:cNvPr>
          <p:cNvSpPr txBox="1"/>
          <p:nvPr/>
        </p:nvSpPr>
        <p:spPr>
          <a:xfrm>
            <a:off x="3228737" y="1117203"/>
            <a:ext cx="1335246" cy="379155"/>
          </a:xfrm>
          <a:prstGeom prst="rect">
            <a:avLst/>
          </a:prstGeom>
          <a:noFill/>
        </p:spPr>
        <p:txBody>
          <a:bodyPr wrap="square" rtlCol="0">
            <a:spAutoFit/>
          </a:bodyPr>
          <a:lstStyle/>
          <a:p>
            <a:r>
              <a:rPr lang="en-GB" dirty="0" err="1"/>
              <a:t>Creus</a:t>
            </a:r>
            <a:r>
              <a:rPr lang="en-GB" dirty="0"/>
              <a:t> et al.</a:t>
            </a:r>
            <a:endParaRPr lang="en-IL" dirty="0"/>
          </a:p>
        </p:txBody>
      </p:sp>
    </p:spTree>
    <p:extLst>
      <p:ext uri="{BB962C8B-B14F-4D97-AF65-F5344CB8AC3E}">
        <p14:creationId xmlns:p14="http://schemas.microsoft.com/office/powerpoint/2010/main" val="32021093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a:extLst>
              <a:ext uri="{FF2B5EF4-FFF2-40B4-BE49-F238E27FC236}">
                <a16:creationId xmlns:a16="http://schemas.microsoft.com/office/drawing/2014/main" id="{517459EE-D117-10EF-0692-48FB139D7AA4}"/>
              </a:ext>
            </a:extLst>
          </p:cNvPr>
          <p:cNvPicPr>
            <a:picLocks noChangeAspect="1"/>
          </p:cNvPicPr>
          <p:nvPr/>
        </p:nvPicPr>
        <p:blipFill>
          <a:blip r:embed="rId2"/>
          <a:stretch>
            <a:fillRect/>
          </a:stretch>
        </p:blipFill>
        <p:spPr>
          <a:xfrm>
            <a:off x="4805680" y="68884"/>
            <a:ext cx="6400800" cy="6720232"/>
          </a:xfrm>
          <a:prstGeom prst="rect">
            <a:avLst/>
          </a:prstGeom>
        </p:spPr>
      </p:pic>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6C316051-84D9-B3DD-3584-C46006B9A061}"/>
                  </a:ext>
                </a:extLst>
              </p:cNvPr>
              <p:cNvSpPr txBox="1"/>
              <p:nvPr/>
            </p:nvSpPr>
            <p:spPr>
              <a:xfrm>
                <a:off x="233680" y="254000"/>
                <a:ext cx="4328160" cy="668581"/>
              </a:xfrm>
              <a:prstGeom prst="rect">
                <a:avLst/>
              </a:prstGeom>
              <a:noFill/>
            </p:spPr>
            <p:txBody>
              <a:bodyPr wrap="square" rtlCol="0">
                <a:spAutoFit/>
              </a:bodyPr>
              <a:lstStyle/>
              <a:p>
                <a:r>
                  <a:rPr lang="en-GB" dirty="0"/>
                  <a:t>Trying to recreate these </a:t>
                </a:r>
                <a14:m>
                  <m:oMath xmlns:m="http://schemas.openxmlformats.org/officeDocument/2006/math">
                    <m:sSup>
                      <m:sSupPr>
                        <m:ctrlPr>
                          <a:rPr lang="en-GB" b="0" i="1" smtClean="0">
                            <a:latin typeface="Cambria Math" panose="02040503050406030204" pitchFamily="18" charset="0"/>
                          </a:rPr>
                        </m:ctrlPr>
                      </m:sSupPr>
                      <m:e>
                        <m:r>
                          <m:rPr>
                            <m:sty m:val="p"/>
                          </m:rPr>
                          <a:rPr lang="en-GB" b="0" i="0" smtClean="0">
                            <a:latin typeface="Cambria Math" panose="02040503050406030204" pitchFamily="18" charset="0"/>
                          </a:rPr>
                          <m:t>Χ</m:t>
                        </m:r>
                      </m:e>
                      <m:sup>
                        <m:r>
                          <a:rPr lang="en-GB" b="0" i="1" smtClean="0">
                            <a:latin typeface="Cambria Math" panose="02040503050406030204" pitchFamily="18" charset="0"/>
                          </a:rPr>
                          <m:t>2</m:t>
                        </m:r>
                      </m:sup>
                    </m:sSup>
                  </m:oMath>
                </a14:m>
                <a:r>
                  <a:rPr lang="en-GB" dirty="0"/>
                  <a:t> plots in order to better understand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𝑒𝑓𝑓</m:t>
                        </m:r>
                      </m:sub>
                    </m:sSub>
                  </m:oMath>
                </a14:m>
                <a:r>
                  <a:rPr lang="en-GB" dirty="0"/>
                  <a:t> </a:t>
                </a:r>
                <a:endParaRPr lang="en-IL" dirty="0"/>
              </a:p>
            </p:txBody>
          </p:sp>
        </mc:Choice>
        <mc:Fallback xmlns="">
          <p:sp>
            <p:nvSpPr>
              <p:cNvPr id="15" name="תיבת טקסט 14">
                <a:extLst>
                  <a:ext uri="{FF2B5EF4-FFF2-40B4-BE49-F238E27FC236}">
                    <a16:creationId xmlns:a16="http://schemas.microsoft.com/office/drawing/2014/main" id="{6C316051-84D9-B3DD-3584-C46006B9A061}"/>
                  </a:ext>
                </a:extLst>
              </p:cNvPr>
              <p:cNvSpPr txBox="1">
                <a:spLocks noRot="1" noChangeAspect="1" noMove="1" noResize="1" noEditPoints="1" noAdjustHandles="1" noChangeArrowheads="1" noChangeShapeType="1" noTextEdit="1"/>
              </p:cNvSpPr>
              <p:nvPr/>
            </p:nvSpPr>
            <p:spPr>
              <a:xfrm>
                <a:off x="233680" y="254000"/>
                <a:ext cx="4328160" cy="668581"/>
              </a:xfrm>
              <a:prstGeom prst="rect">
                <a:avLst/>
              </a:prstGeom>
              <a:blipFill>
                <a:blip r:embed="rId3"/>
                <a:stretch>
                  <a:fillRect l="-1127" t="-5505" r="-141" b="-11927"/>
                </a:stretch>
              </a:blipFill>
            </p:spPr>
            <p:txBody>
              <a:bodyPr/>
              <a:lstStyle/>
              <a:p>
                <a:r>
                  <a:rPr lang="en-IL">
                    <a:noFill/>
                  </a:rPr>
                  <a:t> </a:t>
                </a:r>
              </a:p>
            </p:txBody>
          </p:sp>
        </mc:Fallback>
      </mc:AlternateContent>
    </p:spTree>
    <p:extLst>
      <p:ext uri="{BB962C8B-B14F-4D97-AF65-F5344CB8AC3E}">
        <p14:creationId xmlns:p14="http://schemas.microsoft.com/office/powerpoint/2010/main" val="40159562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D298D30D-DF5A-7FB4-CFF8-5B08B117DBE2}"/>
              </a:ext>
            </a:extLst>
          </p:cNvPr>
          <p:cNvPicPr>
            <a:picLocks noChangeAspect="1"/>
          </p:cNvPicPr>
          <p:nvPr/>
        </p:nvPicPr>
        <p:blipFill>
          <a:blip r:embed="rId2"/>
          <a:stretch>
            <a:fillRect/>
          </a:stretch>
        </p:blipFill>
        <p:spPr>
          <a:xfrm>
            <a:off x="828148" y="264448"/>
            <a:ext cx="10198624" cy="5245370"/>
          </a:xfrm>
          <a:prstGeom prst="rect">
            <a:avLst/>
          </a:prstGeom>
        </p:spPr>
      </p:pic>
      <p:pic>
        <p:nvPicPr>
          <p:cNvPr id="6" name="תמונה 5">
            <a:extLst>
              <a:ext uri="{FF2B5EF4-FFF2-40B4-BE49-F238E27FC236}">
                <a16:creationId xmlns:a16="http://schemas.microsoft.com/office/drawing/2014/main" id="{C15AEF7E-D2A4-77D5-771C-865E09635BCF}"/>
              </a:ext>
            </a:extLst>
          </p:cNvPr>
          <p:cNvPicPr>
            <a:picLocks noChangeAspect="1"/>
          </p:cNvPicPr>
          <p:nvPr/>
        </p:nvPicPr>
        <p:blipFill>
          <a:blip r:embed="rId3">
            <a:alphaModFix amt="42000"/>
          </a:blip>
          <a:stretch>
            <a:fillRect/>
          </a:stretch>
        </p:blipFill>
        <p:spPr>
          <a:xfrm>
            <a:off x="84665" y="1237110"/>
            <a:ext cx="11201402" cy="4181556"/>
          </a:xfrm>
          <a:prstGeom prst="rect">
            <a:avLst/>
          </a:prstGeom>
        </p:spPr>
      </p:pic>
    </p:spTree>
    <p:extLst>
      <p:ext uri="{BB962C8B-B14F-4D97-AF65-F5344CB8AC3E}">
        <p14:creationId xmlns:p14="http://schemas.microsoft.com/office/powerpoint/2010/main" val="9888790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55069124-D4E5-DDD8-ADA3-F75934598814}"/>
              </a:ext>
            </a:extLst>
          </p:cNvPr>
          <p:cNvPicPr>
            <a:picLocks noChangeAspect="1"/>
          </p:cNvPicPr>
          <p:nvPr/>
        </p:nvPicPr>
        <p:blipFill>
          <a:blip r:embed="rId2"/>
          <a:stretch>
            <a:fillRect/>
          </a:stretch>
        </p:blipFill>
        <p:spPr>
          <a:xfrm>
            <a:off x="2272566" y="3596641"/>
            <a:ext cx="6119594" cy="3148767"/>
          </a:xfrm>
          <a:prstGeom prst="rect">
            <a:avLst/>
          </a:prstGeom>
        </p:spPr>
      </p:pic>
      <p:pic>
        <p:nvPicPr>
          <p:cNvPr id="13" name="תמונה 12">
            <a:extLst>
              <a:ext uri="{FF2B5EF4-FFF2-40B4-BE49-F238E27FC236}">
                <a16:creationId xmlns:a16="http://schemas.microsoft.com/office/drawing/2014/main" id="{B7AAA3DA-29C2-5B97-8121-D8652E0561D0}"/>
              </a:ext>
            </a:extLst>
          </p:cNvPr>
          <p:cNvPicPr>
            <a:picLocks noChangeAspect="1"/>
          </p:cNvPicPr>
          <p:nvPr/>
        </p:nvPicPr>
        <p:blipFill>
          <a:blip r:embed="rId3"/>
          <a:stretch>
            <a:fillRect/>
          </a:stretch>
        </p:blipFill>
        <p:spPr>
          <a:xfrm>
            <a:off x="0" y="158478"/>
            <a:ext cx="6367249" cy="3270522"/>
          </a:xfrm>
          <a:prstGeom prst="rect">
            <a:avLst/>
          </a:prstGeom>
        </p:spPr>
      </p:pic>
      <p:pic>
        <p:nvPicPr>
          <p:cNvPr id="15" name="תמונה 14">
            <a:extLst>
              <a:ext uri="{FF2B5EF4-FFF2-40B4-BE49-F238E27FC236}">
                <a16:creationId xmlns:a16="http://schemas.microsoft.com/office/drawing/2014/main" id="{499DDCCE-14D3-A0A6-599D-BA46D84DBA87}"/>
              </a:ext>
            </a:extLst>
          </p:cNvPr>
          <p:cNvPicPr>
            <a:picLocks noChangeAspect="1"/>
          </p:cNvPicPr>
          <p:nvPr/>
        </p:nvPicPr>
        <p:blipFill>
          <a:blip r:embed="rId4"/>
          <a:stretch>
            <a:fillRect/>
          </a:stretch>
        </p:blipFill>
        <p:spPr>
          <a:xfrm>
            <a:off x="6388001" y="219147"/>
            <a:ext cx="6211987" cy="3209853"/>
          </a:xfrm>
          <a:prstGeom prst="rect">
            <a:avLst/>
          </a:prstGeom>
        </p:spPr>
      </p:pic>
    </p:spTree>
    <p:extLst>
      <p:ext uri="{BB962C8B-B14F-4D97-AF65-F5344CB8AC3E}">
        <p14:creationId xmlns:p14="http://schemas.microsoft.com/office/powerpoint/2010/main" val="1488181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754BA57C-5560-965C-32BD-96E4611E4CC6}"/>
                  </a:ext>
                </a:extLst>
              </p:cNvPr>
              <p:cNvSpPr txBox="1"/>
              <p:nvPr/>
            </p:nvSpPr>
            <p:spPr>
              <a:xfrm>
                <a:off x="137160" y="2028207"/>
                <a:ext cx="12462828" cy="209038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GB" sz="4000" b="1" i="1" dirty="0" smtClean="0">
                              <a:latin typeface="Cambria Math" panose="02040503050406030204" pitchFamily="18" charset="0"/>
                            </a:rPr>
                          </m:ctrlPr>
                        </m:sSubPr>
                        <m:e>
                          <m:r>
                            <a:rPr lang="en-GB" sz="4000" b="1" i="1" dirty="0" smtClean="0">
                              <a:latin typeface="Cambria Math" panose="02040503050406030204" pitchFamily="18" charset="0"/>
                            </a:rPr>
                            <m:t>𝑵</m:t>
                          </m:r>
                        </m:e>
                        <m:sub>
                          <m:r>
                            <a:rPr lang="en-GB" sz="4000" b="1" i="1" dirty="0" smtClean="0">
                              <a:latin typeface="Cambria Math" panose="02040503050406030204" pitchFamily="18" charset="0"/>
                            </a:rPr>
                            <m:t>𝒑</m:t>
                          </m:r>
                          <m:r>
                            <a:rPr lang="en-GB" sz="4000" b="1" i="1" dirty="0" smtClean="0">
                              <a:latin typeface="Cambria Math" panose="02040503050406030204" pitchFamily="18" charset="0"/>
                            </a:rPr>
                            <m:t>.</m:t>
                          </m:r>
                          <m:r>
                            <a:rPr lang="en-GB" sz="4000" b="1" i="1" dirty="0" smtClean="0">
                              <a:latin typeface="Cambria Math" panose="02040503050406030204" pitchFamily="18" charset="0"/>
                            </a:rPr>
                            <m:t>𝒆</m:t>
                          </m:r>
                        </m:sub>
                      </m:sSub>
                      <m:d>
                        <m:dPr>
                          <m:ctrlPr>
                            <a:rPr lang="en-GB" sz="4000" b="1" i="1" dirty="0">
                              <a:latin typeface="Cambria Math" panose="02040503050406030204" pitchFamily="18" charset="0"/>
                            </a:rPr>
                          </m:ctrlPr>
                        </m:dPr>
                        <m:e>
                          <m:sSub>
                            <m:sSubPr>
                              <m:ctrlPr>
                                <a:rPr lang="en-GB" sz="4000" b="1" i="1" dirty="0">
                                  <a:latin typeface="Cambria Math" panose="02040503050406030204" pitchFamily="18" charset="0"/>
                                </a:rPr>
                              </m:ctrlPr>
                            </m:sSubPr>
                            <m:e>
                              <m:r>
                                <a:rPr lang="en-GB" sz="4000" b="1" i="1" dirty="0">
                                  <a:latin typeface="Cambria Math" panose="02040503050406030204" pitchFamily="18" charset="0"/>
                                </a:rPr>
                                <m:t>𝑻</m:t>
                              </m:r>
                            </m:e>
                            <m:sub>
                              <m:r>
                                <a:rPr lang="en-GB" sz="4000" b="1" i="1" dirty="0">
                                  <a:latin typeface="Cambria Math" panose="02040503050406030204" pitchFamily="18" charset="0"/>
                                </a:rPr>
                                <m:t>𝒏𝒓</m:t>
                              </m:r>
                            </m:sub>
                          </m:sSub>
                        </m:e>
                      </m:d>
                      <m:r>
                        <a:rPr lang="en-GB" sz="4000" b="1" i="1" dirty="0" smtClean="0">
                          <a:latin typeface="Cambria Math" panose="02040503050406030204" pitchFamily="18" charset="0"/>
                        </a:rPr>
                        <m:t>=</m:t>
                      </m:r>
                      <m:r>
                        <a:rPr lang="en-GB" sz="4000" b="1" i="1" dirty="0">
                          <a:latin typeface="Cambria Math" panose="02040503050406030204" pitchFamily="18" charset="0"/>
                        </a:rPr>
                        <m:t> </m:t>
                      </m:r>
                      <m:r>
                        <a:rPr lang="en-GB" sz="4000" b="1" i="1" dirty="0">
                          <a:latin typeface="Cambria Math" panose="02040503050406030204" pitchFamily="18" charset="0"/>
                        </a:rPr>
                        <m:t>𝑮𝒂𝒖𝒔𝒔</m:t>
                      </m:r>
                      <m:d>
                        <m:dPr>
                          <m:ctrlPr>
                            <a:rPr lang="en-GB" sz="4000" b="1" i="1" dirty="0" smtClean="0">
                              <a:latin typeface="Cambria Math" panose="02040503050406030204" pitchFamily="18" charset="0"/>
                            </a:rPr>
                          </m:ctrlPr>
                        </m:dPr>
                        <m:e>
                          <m:eqArr>
                            <m:eqArrPr>
                              <m:ctrlPr>
                                <a:rPr lang="en-GB" sz="4000" b="1" i="1" dirty="0">
                                  <a:latin typeface="Cambria Math" panose="02040503050406030204" pitchFamily="18" charset="0"/>
                                </a:rPr>
                              </m:ctrlPr>
                            </m:eqArrPr>
                            <m:e>
                              <m:r>
                                <a:rPr lang="en-GB" sz="4000" b="1" i="1" dirty="0">
                                  <a:latin typeface="Cambria Math" panose="02040503050406030204" pitchFamily="18" charset="0"/>
                                </a:rPr>
                                <m:t>𝝁</m:t>
                              </m:r>
                              <m:r>
                                <a:rPr lang="en-GB" sz="4000" b="1" i="1" dirty="0">
                                  <a:latin typeface="Cambria Math" panose="02040503050406030204" pitchFamily="18" charset="0"/>
                                </a:rPr>
                                <m:t>=</m:t>
                              </m:r>
                              <m:sSub>
                                <m:sSubPr>
                                  <m:ctrlPr>
                                    <a:rPr lang="en-GB" sz="4000" b="1" i="1" dirty="0" smtClean="0">
                                      <a:latin typeface="Cambria Math" panose="02040503050406030204" pitchFamily="18" charset="0"/>
                                    </a:rPr>
                                  </m:ctrlPr>
                                </m:sSubPr>
                                <m:e>
                                  <m:r>
                                    <a:rPr lang="en-GB" sz="4000" b="1" i="1" dirty="0" smtClean="0">
                                      <a:latin typeface="Cambria Math" panose="02040503050406030204" pitchFamily="18" charset="0"/>
                                    </a:rPr>
                                    <m:t>𝑳</m:t>
                                  </m:r>
                                </m:e>
                                <m:sub>
                                  <m:r>
                                    <a:rPr lang="en-GB" sz="4000" b="1" i="1" dirty="0" smtClean="0">
                                      <a:latin typeface="Cambria Math" panose="02040503050406030204" pitchFamily="18" charset="0"/>
                                    </a:rPr>
                                    <m:t>𝒚</m:t>
                                  </m:r>
                                </m:sub>
                              </m:sSub>
                              <m:r>
                                <a:rPr lang="en-GB" sz="4000" b="1" i="1" dirty="0">
                                  <a:latin typeface="Cambria Math" panose="02040503050406030204" pitchFamily="18" charset="0"/>
                                </a:rPr>
                                <m:t>∙</m:t>
                              </m:r>
                              <m:sSub>
                                <m:sSubPr>
                                  <m:ctrlPr>
                                    <a:rPr lang="en-GB" sz="4000" b="1" i="1" dirty="0" smtClean="0">
                                      <a:latin typeface="Cambria Math" panose="02040503050406030204" pitchFamily="18" charset="0"/>
                                    </a:rPr>
                                  </m:ctrlPr>
                                </m:sSubPr>
                                <m:e>
                                  <m:r>
                                    <a:rPr lang="en-GB" sz="4000" b="1" i="1" dirty="0" smtClean="0">
                                      <a:latin typeface="Cambria Math" panose="02040503050406030204" pitchFamily="18" charset="0"/>
                                    </a:rPr>
                                    <m:t>𝑳</m:t>
                                  </m:r>
                                </m:e>
                                <m:sub>
                                  <m:r>
                                    <a:rPr lang="en-GB" sz="4000" b="1" i="1" dirty="0" smtClean="0">
                                      <a:latin typeface="Cambria Math" panose="02040503050406030204" pitchFamily="18" charset="0"/>
                                    </a:rPr>
                                    <m:t>𝒆𝒇𝒇</m:t>
                                  </m:r>
                                </m:sub>
                              </m:sSub>
                              <m:r>
                                <a:rPr lang="en-GB" sz="4000" b="1" i="1" dirty="0">
                                  <a:latin typeface="Cambria Math" panose="02040503050406030204" pitchFamily="18" charset="0"/>
                                </a:rPr>
                                <m:t>∙</m:t>
                              </m:r>
                              <m:r>
                                <a:rPr lang="en-GB" sz="4000" b="1" dirty="0">
                                  <a:latin typeface="Cambria Math" panose="02040503050406030204" pitchFamily="18" charset="0"/>
                                </a:rPr>
                                <m:t>𝚫</m:t>
                              </m:r>
                              <m:r>
                                <a:rPr lang="en-GB" sz="4000" b="1" dirty="0">
                                  <a:latin typeface="Cambria Math" panose="02040503050406030204" pitchFamily="18" charset="0"/>
                                </a:rPr>
                                <m:t>𝐄</m:t>
                              </m:r>
                              <m:r>
                                <a:rPr lang="en-GB" sz="4000" b="1" i="1" dirty="0">
                                  <a:latin typeface="Cambria Math" panose="02040503050406030204" pitchFamily="18" charset="0"/>
                                </a:rPr>
                                <m:t>, </m:t>
                              </m:r>
                            </m:e>
                            <m:e>
                              <m:r>
                                <a:rPr lang="en-GB" sz="4000" b="1" i="1" dirty="0">
                                  <a:latin typeface="Cambria Math" panose="02040503050406030204" pitchFamily="18" charset="0"/>
                                </a:rPr>
                                <m:t>𝝈</m:t>
                              </m:r>
                              <m:r>
                                <a:rPr lang="en-GB" sz="4000" b="1" i="1" dirty="0">
                                  <a:latin typeface="Cambria Math" panose="02040503050406030204" pitchFamily="18" charset="0"/>
                                </a:rPr>
                                <m:t>=</m:t>
                              </m:r>
                              <m:rad>
                                <m:radPr>
                                  <m:degHide m:val="on"/>
                                  <m:ctrlPr>
                                    <a:rPr lang="en-GB" sz="4000" b="1" i="1" dirty="0">
                                      <a:latin typeface="Cambria Math" panose="02040503050406030204" pitchFamily="18" charset="0"/>
                                    </a:rPr>
                                  </m:ctrlPr>
                                </m:radPr>
                                <m:deg/>
                                <m:e>
                                  <m:sSup>
                                    <m:sSupPr>
                                      <m:ctrlPr>
                                        <a:rPr lang="en-GB" sz="4000" b="1" i="1" dirty="0">
                                          <a:latin typeface="Cambria Math" panose="02040503050406030204" pitchFamily="18" charset="0"/>
                                        </a:rPr>
                                      </m:ctrlPr>
                                    </m:sSupPr>
                                    <m:e>
                                      <m:r>
                                        <a:rPr lang="en-GB" sz="4000" b="1" i="1" dirty="0">
                                          <a:latin typeface="Cambria Math" panose="02040503050406030204" pitchFamily="18" charset="0"/>
                                        </a:rPr>
                                        <m:t>𝑹</m:t>
                                      </m:r>
                                    </m:e>
                                    <m:sup>
                                      <m:r>
                                        <a:rPr lang="en-GB" sz="4000" b="1" i="1" dirty="0">
                                          <a:latin typeface="Cambria Math" panose="02040503050406030204" pitchFamily="18" charset="0"/>
                                        </a:rPr>
                                        <m:t>𝟐</m:t>
                                      </m:r>
                                    </m:sup>
                                  </m:sSup>
                                  <m:r>
                                    <a:rPr lang="en-GB" sz="4000" b="1" i="1" dirty="0">
                                      <a:latin typeface="Cambria Math" panose="02040503050406030204" pitchFamily="18" charset="0"/>
                                    </a:rPr>
                                    <m:t>+</m:t>
                                  </m:r>
                                  <m:sSubSup>
                                    <m:sSubSupPr>
                                      <m:ctrlPr>
                                        <a:rPr lang="en-GB" sz="4000" b="1" i="1" dirty="0">
                                          <a:latin typeface="Cambria Math" panose="02040503050406030204" pitchFamily="18" charset="0"/>
                                        </a:rPr>
                                      </m:ctrlPr>
                                    </m:sSubSupPr>
                                    <m:e>
                                      <m:r>
                                        <a:rPr lang="en-GB" sz="4000" b="1" i="1" dirty="0">
                                          <a:latin typeface="Cambria Math" panose="02040503050406030204" pitchFamily="18" charset="0"/>
                                        </a:rPr>
                                        <m:t>𝑹</m:t>
                                      </m:r>
                                    </m:e>
                                    <m:sub>
                                      <m:r>
                                        <a:rPr lang="en-GB" sz="4000" b="1" i="1" dirty="0">
                                          <a:latin typeface="Cambria Math" panose="02040503050406030204" pitchFamily="18" charset="0"/>
                                        </a:rPr>
                                        <m:t>𝒑</m:t>
                                      </m:r>
                                      <m:r>
                                        <a:rPr lang="en-GB" sz="4000" b="1" i="1" dirty="0">
                                          <a:latin typeface="Cambria Math" panose="02040503050406030204" pitchFamily="18" charset="0"/>
                                        </a:rPr>
                                        <m:t>.</m:t>
                                      </m:r>
                                      <m:r>
                                        <a:rPr lang="en-GB" sz="4000" b="1" i="1" dirty="0">
                                          <a:latin typeface="Cambria Math" panose="02040503050406030204" pitchFamily="18" charset="0"/>
                                        </a:rPr>
                                        <m:t>𝒆</m:t>
                                      </m:r>
                                    </m:sub>
                                    <m:sup>
                                      <m:r>
                                        <a:rPr lang="en-GB" sz="4000" b="1" i="1" dirty="0">
                                          <a:latin typeface="Cambria Math" panose="02040503050406030204" pitchFamily="18" charset="0"/>
                                        </a:rPr>
                                        <m:t>𝟐</m:t>
                                      </m:r>
                                    </m:sup>
                                  </m:sSubSup>
                                </m:e>
                              </m:rad>
                              <m:r>
                                <a:rPr lang="en-GB" sz="4000" b="1" i="1" dirty="0" smtClean="0">
                                  <a:latin typeface="Cambria Math" panose="02040503050406030204" pitchFamily="18" charset="0"/>
                                </a:rPr>
                                <m:t>∙</m:t>
                              </m:r>
                              <m:rad>
                                <m:radPr>
                                  <m:degHide m:val="on"/>
                                  <m:ctrlPr>
                                    <a:rPr lang="en-GB" sz="4000" b="1" i="1" dirty="0">
                                      <a:latin typeface="Cambria Math" panose="02040503050406030204" pitchFamily="18" charset="0"/>
                                    </a:rPr>
                                  </m:ctrlPr>
                                </m:radPr>
                                <m:deg/>
                                <m:e>
                                  <m:sSub>
                                    <m:sSubPr>
                                      <m:ctrlPr>
                                        <a:rPr lang="en-GB" sz="4000" b="1" i="1" dirty="0" smtClean="0">
                                          <a:latin typeface="Cambria Math" panose="02040503050406030204" pitchFamily="18" charset="0"/>
                                        </a:rPr>
                                      </m:ctrlPr>
                                    </m:sSubPr>
                                    <m:e>
                                      <m:r>
                                        <a:rPr lang="en-GB" sz="4000" b="1" i="1" dirty="0" smtClean="0">
                                          <a:latin typeface="Cambria Math" panose="02040503050406030204" pitchFamily="18" charset="0"/>
                                        </a:rPr>
                                        <m:t>𝑳</m:t>
                                      </m:r>
                                    </m:e>
                                    <m:sub>
                                      <m:r>
                                        <a:rPr lang="en-GB" sz="4000" b="1" i="1" dirty="0" smtClean="0">
                                          <a:latin typeface="Cambria Math" panose="02040503050406030204" pitchFamily="18" charset="0"/>
                                        </a:rPr>
                                        <m:t>𝒚</m:t>
                                      </m:r>
                                    </m:sub>
                                  </m:sSub>
                                  <m:r>
                                    <a:rPr lang="en-GB" sz="4000" b="1" i="1" dirty="0">
                                      <a:latin typeface="Cambria Math" panose="02040503050406030204" pitchFamily="18" charset="0"/>
                                    </a:rPr>
                                    <m:t>∙</m:t>
                                  </m:r>
                                  <m:sSub>
                                    <m:sSubPr>
                                      <m:ctrlPr>
                                        <a:rPr lang="en-GB" sz="4000" b="1" i="1" dirty="0" smtClean="0">
                                          <a:latin typeface="Cambria Math" panose="02040503050406030204" pitchFamily="18" charset="0"/>
                                        </a:rPr>
                                      </m:ctrlPr>
                                    </m:sSubPr>
                                    <m:e>
                                      <m:r>
                                        <a:rPr lang="en-GB" sz="4000" b="1" i="1" dirty="0" smtClean="0">
                                          <a:latin typeface="Cambria Math" panose="02040503050406030204" pitchFamily="18" charset="0"/>
                                        </a:rPr>
                                        <m:t>𝑳</m:t>
                                      </m:r>
                                    </m:e>
                                    <m:sub>
                                      <m:r>
                                        <a:rPr lang="en-GB" sz="4000" b="1" i="1" dirty="0" smtClean="0">
                                          <a:latin typeface="Cambria Math" panose="02040503050406030204" pitchFamily="18" charset="0"/>
                                        </a:rPr>
                                        <m:t>𝒆𝒇𝒇</m:t>
                                      </m:r>
                                    </m:sub>
                                  </m:sSub>
                                  <m:r>
                                    <a:rPr lang="en-GB" sz="4000" b="1" i="1" dirty="0">
                                      <a:latin typeface="Cambria Math" panose="02040503050406030204" pitchFamily="18" charset="0"/>
                                    </a:rPr>
                                    <m:t>∙</m:t>
                                  </m:r>
                                  <m:r>
                                    <a:rPr lang="en-GB" sz="4000" b="1" dirty="0">
                                      <a:latin typeface="Cambria Math" panose="02040503050406030204" pitchFamily="18" charset="0"/>
                                    </a:rPr>
                                    <m:t>𝚫</m:t>
                                  </m:r>
                                  <m:r>
                                    <a:rPr lang="en-GB" sz="4000" b="1" dirty="0">
                                      <a:latin typeface="Cambria Math" panose="02040503050406030204" pitchFamily="18" charset="0"/>
                                    </a:rPr>
                                    <m:t>𝐄</m:t>
                                  </m:r>
                                </m:e>
                              </m:rad>
                            </m:e>
                          </m:eqArr>
                        </m:e>
                      </m:d>
                    </m:oMath>
                  </m:oMathPara>
                </a14:m>
                <a:endParaRPr lang="en-GB" sz="4000" b="1" dirty="0"/>
              </a:p>
            </p:txBody>
          </p:sp>
        </mc:Choice>
        <mc:Fallback xmlns="">
          <p:sp>
            <p:nvSpPr>
              <p:cNvPr id="11" name="תיבת טקסט 10">
                <a:extLst>
                  <a:ext uri="{FF2B5EF4-FFF2-40B4-BE49-F238E27FC236}">
                    <a16:creationId xmlns:a16="http://schemas.microsoft.com/office/drawing/2014/main" id="{754BA57C-5560-965C-32BD-96E4611E4CC6}"/>
                  </a:ext>
                </a:extLst>
              </p:cNvPr>
              <p:cNvSpPr txBox="1">
                <a:spLocks noRot="1" noChangeAspect="1" noMove="1" noResize="1" noEditPoints="1" noAdjustHandles="1" noChangeArrowheads="1" noChangeShapeType="1" noTextEdit="1"/>
              </p:cNvSpPr>
              <p:nvPr/>
            </p:nvSpPr>
            <p:spPr>
              <a:xfrm>
                <a:off x="137160" y="2028207"/>
                <a:ext cx="12462828" cy="2090380"/>
              </a:xfrm>
              <a:prstGeom prst="rect">
                <a:avLst/>
              </a:prstGeom>
              <a:blipFill>
                <a:blip r:embed="rId2"/>
                <a:stretch>
                  <a:fillRect/>
                </a:stretch>
              </a:blipFill>
            </p:spPr>
            <p:txBody>
              <a:bodyPr/>
              <a:lstStyle/>
              <a:p>
                <a:r>
                  <a:rPr lang="en-IL">
                    <a:noFill/>
                  </a:rPr>
                  <a:t> </a:t>
                </a:r>
              </a:p>
            </p:txBody>
          </p:sp>
        </mc:Fallback>
      </mc:AlternateContent>
      <p:cxnSp>
        <p:nvCxnSpPr>
          <p:cNvPr id="8" name="מחבר חץ ישר 7">
            <a:extLst>
              <a:ext uri="{FF2B5EF4-FFF2-40B4-BE49-F238E27FC236}">
                <a16:creationId xmlns:a16="http://schemas.microsoft.com/office/drawing/2014/main" id="{C8ACC5D8-0A88-2E8D-C61B-77DA2F014C18}"/>
              </a:ext>
            </a:extLst>
          </p:cNvPr>
          <p:cNvCxnSpPr>
            <a:cxnSpLocks/>
          </p:cNvCxnSpPr>
          <p:nvPr/>
        </p:nvCxnSpPr>
        <p:spPr>
          <a:xfrm>
            <a:off x="7162800" y="910553"/>
            <a:ext cx="1330960" cy="12413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6FF1813D-6DD9-BED8-B66B-9EEF2B214ABC}"/>
                  </a:ext>
                </a:extLst>
              </p:cNvPr>
              <p:cNvSpPr txBox="1"/>
              <p:nvPr/>
            </p:nvSpPr>
            <p:spPr>
              <a:xfrm>
                <a:off x="3964426" y="473501"/>
                <a:ext cx="955040" cy="6135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1" i="1" smtClean="0">
                              <a:solidFill>
                                <a:srgbClr val="FF0000"/>
                              </a:solidFill>
                              <a:latin typeface="Cambria Math" panose="02040503050406030204" pitchFamily="18" charset="0"/>
                            </a:rPr>
                          </m:ctrlPr>
                        </m:fPr>
                        <m:num>
                          <m:r>
                            <a:rPr lang="en-GB" b="1" i="1" smtClean="0">
                              <a:solidFill>
                                <a:srgbClr val="FF0000"/>
                              </a:solidFill>
                              <a:latin typeface="Cambria Math" panose="02040503050406030204" pitchFamily="18" charset="0"/>
                            </a:rPr>
                            <m:t>𝒑</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𝒆</m:t>
                          </m:r>
                        </m:num>
                        <m:den>
                          <m:r>
                            <a:rPr lang="en-GB" b="1" i="1" smtClean="0">
                              <a:solidFill>
                                <a:srgbClr val="FF0000"/>
                              </a:solidFill>
                              <a:latin typeface="Cambria Math" panose="02040503050406030204" pitchFamily="18" charset="0"/>
                            </a:rPr>
                            <m:t>𝒌𝒆</m:t>
                          </m:r>
                          <m:sSub>
                            <m:sSubPr>
                              <m:ctrlPr>
                                <a:rPr lang="en-GB" b="1" i="1" smtClean="0">
                                  <a:solidFill>
                                    <a:srgbClr val="FF0000"/>
                                  </a:solidFill>
                                  <a:latin typeface="Cambria Math" panose="02040503050406030204" pitchFamily="18" charset="0"/>
                                </a:rPr>
                              </m:ctrlPr>
                            </m:sSubPr>
                            <m:e>
                              <m:r>
                                <a:rPr lang="en-GB" b="1" i="1" smtClean="0">
                                  <a:solidFill>
                                    <a:srgbClr val="FF0000"/>
                                  </a:solidFill>
                                  <a:latin typeface="Cambria Math" panose="02040503050406030204" pitchFamily="18" charset="0"/>
                                </a:rPr>
                                <m:t>𝑽</m:t>
                              </m:r>
                            </m:e>
                            <m:sub>
                              <m:r>
                                <a:rPr lang="en-GB" b="1" i="1" smtClean="0">
                                  <a:solidFill>
                                    <a:srgbClr val="FF0000"/>
                                  </a:solidFill>
                                  <a:latin typeface="Cambria Math" panose="02040503050406030204" pitchFamily="18" charset="0"/>
                                </a:rPr>
                                <m:t>𝒆𝒆</m:t>
                              </m:r>
                            </m:sub>
                          </m:sSub>
                        </m:den>
                      </m:f>
                    </m:oMath>
                  </m:oMathPara>
                </a14:m>
                <a:endParaRPr lang="en-IL" b="1" dirty="0">
                  <a:solidFill>
                    <a:srgbClr val="FF0000"/>
                  </a:solidFill>
                </a:endParaRPr>
              </a:p>
            </p:txBody>
          </p:sp>
        </mc:Choice>
        <mc:Fallback xmlns="">
          <p:sp>
            <p:nvSpPr>
              <p:cNvPr id="9" name="תיבת טקסט 8">
                <a:extLst>
                  <a:ext uri="{FF2B5EF4-FFF2-40B4-BE49-F238E27FC236}">
                    <a16:creationId xmlns:a16="http://schemas.microsoft.com/office/drawing/2014/main" id="{6FF1813D-6DD9-BED8-B66B-9EEF2B214ABC}"/>
                  </a:ext>
                </a:extLst>
              </p:cNvPr>
              <p:cNvSpPr txBox="1">
                <a:spLocks noRot="1" noChangeAspect="1" noMove="1" noResize="1" noEditPoints="1" noAdjustHandles="1" noChangeArrowheads="1" noChangeShapeType="1" noTextEdit="1"/>
              </p:cNvSpPr>
              <p:nvPr/>
            </p:nvSpPr>
            <p:spPr>
              <a:xfrm>
                <a:off x="3964426" y="473501"/>
                <a:ext cx="955040" cy="613501"/>
              </a:xfrm>
              <a:prstGeom prst="rect">
                <a:avLst/>
              </a:prstGeom>
              <a:blipFill>
                <a:blip r:embed="rId3"/>
                <a:stretch>
                  <a:fillRect/>
                </a:stretch>
              </a:blipFill>
            </p:spPr>
            <p:txBody>
              <a:bodyPr/>
              <a:lstStyle/>
              <a:p>
                <a:r>
                  <a:rPr lang="en-IL">
                    <a:noFill/>
                  </a:rPr>
                  <a:t> </a:t>
                </a:r>
              </a:p>
            </p:txBody>
          </p:sp>
        </mc:Fallback>
      </mc:AlternateContent>
      <p:cxnSp>
        <p:nvCxnSpPr>
          <p:cNvPr id="19" name="מחבר חץ ישר 18">
            <a:extLst>
              <a:ext uri="{FF2B5EF4-FFF2-40B4-BE49-F238E27FC236}">
                <a16:creationId xmlns:a16="http://schemas.microsoft.com/office/drawing/2014/main" id="{D8494AC3-2648-1E0D-DB8C-F9A247B17803}"/>
              </a:ext>
            </a:extLst>
          </p:cNvPr>
          <p:cNvCxnSpPr>
            <a:cxnSpLocks/>
          </p:cNvCxnSpPr>
          <p:nvPr/>
        </p:nvCxnSpPr>
        <p:spPr>
          <a:xfrm>
            <a:off x="9577627" y="910553"/>
            <a:ext cx="600947" cy="1063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תיבת טקסט 20">
                <a:extLst>
                  <a:ext uri="{FF2B5EF4-FFF2-40B4-BE49-F238E27FC236}">
                    <a16:creationId xmlns:a16="http://schemas.microsoft.com/office/drawing/2014/main" id="{D5AB5B5E-F7C3-D44F-B882-30069E572CAA}"/>
                  </a:ext>
                </a:extLst>
              </p:cNvPr>
              <p:cNvSpPr txBox="1"/>
              <p:nvPr/>
            </p:nvSpPr>
            <p:spPr>
              <a:xfrm>
                <a:off x="9040654" y="485084"/>
                <a:ext cx="9550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𝒌𝒆𝑽</m:t>
                      </m:r>
                    </m:oMath>
                  </m:oMathPara>
                </a14:m>
                <a:endParaRPr lang="en-IL" b="1" dirty="0">
                  <a:solidFill>
                    <a:srgbClr val="FF0000"/>
                  </a:solidFill>
                </a:endParaRPr>
              </a:p>
            </p:txBody>
          </p:sp>
        </mc:Choice>
        <mc:Fallback xmlns="">
          <p:sp>
            <p:nvSpPr>
              <p:cNvPr id="21" name="תיבת טקסט 20">
                <a:extLst>
                  <a:ext uri="{FF2B5EF4-FFF2-40B4-BE49-F238E27FC236}">
                    <a16:creationId xmlns:a16="http://schemas.microsoft.com/office/drawing/2014/main" id="{D5AB5B5E-F7C3-D44F-B882-30069E572CAA}"/>
                  </a:ext>
                </a:extLst>
              </p:cNvPr>
              <p:cNvSpPr txBox="1">
                <a:spLocks noRot="1" noChangeAspect="1" noMove="1" noResize="1" noEditPoints="1" noAdjustHandles="1" noChangeArrowheads="1" noChangeShapeType="1" noTextEdit="1"/>
              </p:cNvSpPr>
              <p:nvPr/>
            </p:nvSpPr>
            <p:spPr>
              <a:xfrm>
                <a:off x="9040654" y="485084"/>
                <a:ext cx="955040" cy="369332"/>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2" name="תיבת טקסט 21">
                <a:extLst>
                  <a:ext uri="{FF2B5EF4-FFF2-40B4-BE49-F238E27FC236}">
                    <a16:creationId xmlns:a16="http://schemas.microsoft.com/office/drawing/2014/main" id="{DE9DCF0D-B8C4-89C2-3675-5929EC11F63D}"/>
                  </a:ext>
                </a:extLst>
              </p:cNvPr>
              <p:cNvSpPr txBox="1"/>
              <p:nvPr/>
            </p:nvSpPr>
            <p:spPr>
              <a:xfrm>
                <a:off x="6331905" y="361428"/>
                <a:ext cx="955040" cy="616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b="1" i="1" smtClean="0">
                              <a:solidFill>
                                <a:srgbClr val="FF0000"/>
                              </a:solidFill>
                              <a:latin typeface="Cambria Math" panose="02040503050406030204" pitchFamily="18" charset="0"/>
                            </a:rPr>
                          </m:ctrlPr>
                        </m:fPr>
                        <m:num>
                          <m:r>
                            <a:rPr lang="en-GB" b="1" i="1" smtClean="0">
                              <a:solidFill>
                                <a:srgbClr val="FF0000"/>
                              </a:solidFill>
                              <a:latin typeface="Cambria Math" panose="02040503050406030204" pitchFamily="18" charset="0"/>
                            </a:rPr>
                            <m:t>𝒌𝒆</m:t>
                          </m:r>
                          <m:sSub>
                            <m:sSubPr>
                              <m:ctrlPr>
                                <a:rPr lang="en-GB" b="1" i="1" smtClean="0">
                                  <a:solidFill>
                                    <a:srgbClr val="FF0000"/>
                                  </a:solidFill>
                                  <a:latin typeface="Cambria Math" panose="02040503050406030204" pitchFamily="18" charset="0"/>
                                </a:rPr>
                              </m:ctrlPr>
                            </m:sSubPr>
                            <m:e>
                              <m:r>
                                <a:rPr lang="en-GB" b="1" i="1" smtClean="0">
                                  <a:solidFill>
                                    <a:srgbClr val="FF0000"/>
                                  </a:solidFill>
                                  <a:latin typeface="Cambria Math" panose="02040503050406030204" pitchFamily="18" charset="0"/>
                                </a:rPr>
                                <m:t>𝑽</m:t>
                              </m:r>
                            </m:e>
                            <m:sub>
                              <m:r>
                                <a:rPr lang="en-GB" b="1" i="1" smtClean="0">
                                  <a:solidFill>
                                    <a:srgbClr val="FF0000"/>
                                  </a:solidFill>
                                  <a:latin typeface="Cambria Math" panose="02040503050406030204" pitchFamily="18" charset="0"/>
                                </a:rPr>
                                <m:t>𝒆𝒆</m:t>
                              </m:r>
                            </m:sub>
                          </m:sSub>
                        </m:num>
                        <m:den>
                          <m:r>
                            <a:rPr lang="en-GB" b="1" i="1" smtClean="0">
                              <a:solidFill>
                                <a:srgbClr val="FF0000"/>
                              </a:solidFill>
                              <a:latin typeface="Cambria Math" panose="02040503050406030204" pitchFamily="18" charset="0"/>
                            </a:rPr>
                            <m:t>𝒌𝒆𝑽</m:t>
                          </m:r>
                        </m:den>
                      </m:f>
                    </m:oMath>
                  </m:oMathPara>
                </a14:m>
                <a:endParaRPr lang="en-IL" b="1" dirty="0">
                  <a:solidFill>
                    <a:srgbClr val="FF0000"/>
                  </a:solidFill>
                </a:endParaRPr>
              </a:p>
            </p:txBody>
          </p:sp>
        </mc:Choice>
        <mc:Fallback xmlns="">
          <p:sp>
            <p:nvSpPr>
              <p:cNvPr id="22" name="תיבת טקסט 21">
                <a:extLst>
                  <a:ext uri="{FF2B5EF4-FFF2-40B4-BE49-F238E27FC236}">
                    <a16:creationId xmlns:a16="http://schemas.microsoft.com/office/drawing/2014/main" id="{DE9DCF0D-B8C4-89C2-3675-5929EC11F63D}"/>
                  </a:ext>
                </a:extLst>
              </p:cNvPr>
              <p:cNvSpPr txBox="1">
                <a:spLocks noRot="1" noChangeAspect="1" noMove="1" noResize="1" noEditPoints="1" noAdjustHandles="1" noChangeArrowheads="1" noChangeShapeType="1" noTextEdit="1"/>
              </p:cNvSpPr>
              <p:nvPr/>
            </p:nvSpPr>
            <p:spPr>
              <a:xfrm>
                <a:off x="6331905" y="361428"/>
                <a:ext cx="955040" cy="616644"/>
              </a:xfrm>
              <a:prstGeom prst="rect">
                <a:avLst/>
              </a:prstGeom>
              <a:blipFill>
                <a:blip r:embed="rId5"/>
                <a:stretch>
                  <a:fillRect/>
                </a:stretch>
              </a:blipFill>
            </p:spPr>
            <p:txBody>
              <a:bodyPr/>
              <a:lstStyle/>
              <a:p>
                <a:r>
                  <a:rPr lang="en-IL">
                    <a:noFill/>
                  </a:rPr>
                  <a:t> </a:t>
                </a:r>
              </a:p>
            </p:txBody>
          </p:sp>
        </mc:Fallback>
      </mc:AlternateContent>
      <p:cxnSp>
        <p:nvCxnSpPr>
          <p:cNvPr id="23" name="מחבר חץ ישר 22">
            <a:extLst>
              <a:ext uri="{FF2B5EF4-FFF2-40B4-BE49-F238E27FC236}">
                <a16:creationId xmlns:a16="http://schemas.microsoft.com/office/drawing/2014/main" id="{EF033065-4A00-327F-438B-9D6AD2A5ECDA}"/>
              </a:ext>
            </a:extLst>
          </p:cNvPr>
          <p:cNvCxnSpPr>
            <a:cxnSpLocks/>
          </p:cNvCxnSpPr>
          <p:nvPr/>
        </p:nvCxnSpPr>
        <p:spPr>
          <a:xfrm>
            <a:off x="4795321" y="1038028"/>
            <a:ext cx="2747089" cy="1114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מחבר חץ ישר 28">
            <a:extLst>
              <a:ext uri="{FF2B5EF4-FFF2-40B4-BE49-F238E27FC236}">
                <a16:creationId xmlns:a16="http://schemas.microsoft.com/office/drawing/2014/main" id="{18CC3DA7-AF8D-7238-F991-1935FFBDB7BB}"/>
              </a:ext>
            </a:extLst>
          </p:cNvPr>
          <p:cNvCxnSpPr>
            <a:cxnSpLocks/>
          </p:cNvCxnSpPr>
          <p:nvPr/>
        </p:nvCxnSpPr>
        <p:spPr>
          <a:xfrm flipV="1">
            <a:off x="6168865" y="3752714"/>
            <a:ext cx="455455" cy="14671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תיבת טקסט 32">
            <a:extLst>
              <a:ext uri="{FF2B5EF4-FFF2-40B4-BE49-F238E27FC236}">
                <a16:creationId xmlns:a16="http://schemas.microsoft.com/office/drawing/2014/main" id="{6C0295A0-E6AF-1E99-B14A-0C351E969DDE}"/>
              </a:ext>
            </a:extLst>
          </p:cNvPr>
          <p:cNvSpPr txBox="1"/>
          <p:nvPr/>
        </p:nvSpPr>
        <p:spPr>
          <a:xfrm>
            <a:off x="5022730" y="5288197"/>
            <a:ext cx="2519680" cy="400110"/>
          </a:xfrm>
          <a:prstGeom prst="rect">
            <a:avLst/>
          </a:prstGeom>
          <a:noFill/>
        </p:spPr>
        <p:txBody>
          <a:bodyPr wrap="square" rtlCol="0">
            <a:spAutoFit/>
          </a:bodyPr>
          <a:lstStyle/>
          <a:p>
            <a:r>
              <a:rPr lang="en-GB" sz="2000" b="1" dirty="0">
                <a:solidFill>
                  <a:srgbClr val="FF0000"/>
                </a:solidFill>
              </a:rPr>
              <a:t>Resolution smearing</a:t>
            </a:r>
            <a:endParaRPr lang="en-IL" sz="2000" b="1" dirty="0">
              <a:solidFill>
                <a:srgbClr val="FF0000"/>
              </a:solidFill>
            </a:endParaRPr>
          </a:p>
        </p:txBody>
      </p:sp>
      <p:cxnSp>
        <p:nvCxnSpPr>
          <p:cNvPr id="35" name="מחבר חץ ישר 34">
            <a:extLst>
              <a:ext uri="{FF2B5EF4-FFF2-40B4-BE49-F238E27FC236}">
                <a16:creationId xmlns:a16="http://schemas.microsoft.com/office/drawing/2014/main" id="{A0FAB62C-D8B8-E65A-DE99-18C6043923A9}"/>
              </a:ext>
            </a:extLst>
          </p:cNvPr>
          <p:cNvCxnSpPr>
            <a:cxnSpLocks/>
          </p:cNvCxnSpPr>
          <p:nvPr/>
        </p:nvCxnSpPr>
        <p:spPr>
          <a:xfrm flipH="1" flipV="1">
            <a:off x="8097520" y="3860800"/>
            <a:ext cx="670560" cy="15443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תיבת טקסט 36">
            <a:extLst>
              <a:ext uri="{FF2B5EF4-FFF2-40B4-BE49-F238E27FC236}">
                <a16:creationId xmlns:a16="http://schemas.microsoft.com/office/drawing/2014/main" id="{0BF4A103-9C29-B0DA-F4A3-E4909D385743}"/>
              </a:ext>
            </a:extLst>
          </p:cNvPr>
          <p:cNvSpPr txBox="1"/>
          <p:nvPr/>
        </p:nvSpPr>
        <p:spPr>
          <a:xfrm>
            <a:off x="7542410" y="5356504"/>
            <a:ext cx="3826630" cy="400110"/>
          </a:xfrm>
          <a:prstGeom prst="rect">
            <a:avLst/>
          </a:prstGeom>
          <a:noFill/>
        </p:spPr>
        <p:txBody>
          <a:bodyPr wrap="square" rtlCol="0">
            <a:spAutoFit/>
          </a:bodyPr>
          <a:lstStyle/>
          <a:p>
            <a:pPr algn="ctr"/>
            <a:r>
              <a:rPr lang="en-GB" sz="2000" b="1" dirty="0">
                <a:solidFill>
                  <a:srgbClr val="FF0000"/>
                </a:solidFill>
              </a:rPr>
              <a:t>PMT smearing (0.4, </a:t>
            </a:r>
            <a:r>
              <a:rPr lang="en-GB" sz="2000" b="1" dirty="0" err="1">
                <a:solidFill>
                  <a:srgbClr val="FF0000"/>
                </a:solidFill>
              </a:rPr>
              <a:t>Creus</a:t>
            </a:r>
            <a:r>
              <a:rPr lang="en-GB" sz="2000" b="1" dirty="0">
                <a:solidFill>
                  <a:srgbClr val="FF0000"/>
                </a:solidFill>
              </a:rPr>
              <a:t> et. al.)</a:t>
            </a:r>
            <a:endParaRPr lang="en-IL" sz="2000" b="1" dirty="0">
              <a:solidFill>
                <a:srgbClr val="FF0000"/>
              </a:solidFill>
            </a:endParaRPr>
          </a:p>
        </p:txBody>
      </p:sp>
    </p:spTree>
    <p:extLst>
      <p:ext uri="{BB962C8B-B14F-4D97-AF65-F5344CB8AC3E}">
        <p14:creationId xmlns:p14="http://schemas.microsoft.com/office/powerpoint/2010/main" val="13787295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07BBB74C-89FF-C2AA-5259-A613E633D998}"/>
                  </a:ext>
                </a:extLst>
              </p:cNvPr>
              <p:cNvSpPr txBox="1"/>
              <p:nvPr/>
            </p:nvSpPr>
            <p:spPr>
              <a:xfrm>
                <a:off x="375920" y="166366"/>
                <a:ext cx="11470639" cy="766172"/>
              </a:xfrm>
              <a:prstGeom prst="rect">
                <a:avLst/>
              </a:prstGeom>
              <a:noFill/>
            </p:spPr>
            <p:txBody>
              <a:bodyPr wrap="square" rtlCol="0">
                <a:spAutoFit/>
              </a:bodyPr>
              <a:lstStyle/>
              <a:p>
                <a:pPr algn="ctr" rtl="0"/>
                <a:r>
                  <a:rPr lang="en-GB" sz="4000" b="1" dirty="0"/>
                  <a:t>Extracting parameters </a:t>
                </a:r>
                <a14:m>
                  <m:oMath xmlns:m="http://schemas.openxmlformats.org/officeDocument/2006/math">
                    <m:sSub>
                      <m:sSubPr>
                        <m:ctrlPr>
                          <a:rPr lang="en-GB" sz="4000" b="1" i="1">
                            <a:latin typeface="Cambria Math" panose="02040503050406030204" pitchFamily="18" charset="0"/>
                          </a:rPr>
                        </m:ctrlPr>
                      </m:sSubPr>
                      <m:e>
                        <m:r>
                          <a:rPr lang="en-GB" sz="4000" b="1" i="1">
                            <a:latin typeface="Cambria Math" panose="02040503050406030204" pitchFamily="18" charset="0"/>
                          </a:rPr>
                          <m:t>𝑳</m:t>
                        </m:r>
                      </m:e>
                      <m:sub>
                        <m:r>
                          <a:rPr lang="en-GB" sz="4000" b="1" i="1">
                            <a:latin typeface="Cambria Math" panose="02040503050406030204" pitchFamily="18" charset="0"/>
                          </a:rPr>
                          <m:t>𝒆𝒇𝒇</m:t>
                        </m:r>
                      </m:sub>
                    </m:sSub>
                  </m:oMath>
                </a14:m>
                <a:r>
                  <a:rPr lang="en-GB" sz="4000" b="1" dirty="0"/>
                  <a:t> and R from the data</a:t>
                </a:r>
                <a:endParaRPr lang="en-IL" sz="4000" b="1" dirty="0"/>
              </a:p>
            </p:txBody>
          </p:sp>
        </mc:Choice>
        <mc:Fallback xmlns="">
          <p:sp>
            <p:nvSpPr>
              <p:cNvPr id="2" name="תיבת טקסט 1">
                <a:extLst>
                  <a:ext uri="{FF2B5EF4-FFF2-40B4-BE49-F238E27FC236}">
                    <a16:creationId xmlns:a16="http://schemas.microsoft.com/office/drawing/2014/main" id="{07BBB74C-89FF-C2AA-5259-A613E633D998}"/>
                  </a:ext>
                </a:extLst>
              </p:cNvPr>
              <p:cNvSpPr txBox="1">
                <a:spLocks noRot="1" noChangeAspect="1" noMove="1" noResize="1" noEditPoints="1" noAdjustHandles="1" noChangeArrowheads="1" noChangeShapeType="1" noTextEdit="1"/>
              </p:cNvSpPr>
              <p:nvPr/>
            </p:nvSpPr>
            <p:spPr>
              <a:xfrm>
                <a:off x="375920" y="166366"/>
                <a:ext cx="11470639" cy="766172"/>
              </a:xfrm>
              <a:prstGeom prst="rect">
                <a:avLst/>
              </a:prstGeom>
              <a:blipFill>
                <a:blip r:embed="rId3"/>
                <a:stretch>
                  <a:fillRect t="-13492" b="-261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D4BF3167-F6AA-B6F3-6F34-AC5B48BE2662}"/>
                  </a:ext>
                </a:extLst>
              </p:cNvPr>
              <p:cNvSpPr txBox="1"/>
              <p:nvPr/>
            </p:nvSpPr>
            <p:spPr>
              <a:xfrm>
                <a:off x="1171600" y="1710888"/>
                <a:ext cx="9641046" cy="105118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𝐿</m:t>
                          </m:r>
                        </m:e>
                        <m:sub>
                          <m:r>
                            <a:rPr lang="en-GB" sz="2800" b="0" i="1" smtClean="0">
                              <a:latin typeface="Cambria Math" panose="02040503050406030204" pitchFamily="18" charset="0"/>
                            </a:rPr>
                            <m:t>𝑦</m:t>
                          </m:r>
                        </m:sub>
                      </m:sSub>
                      <m:r>
                        <a:rPr lang="en-GB" sz="2800" b="0" i="1" smtClean="0">
                          <a:latin typeface="Cambria Math" panose="02040503050406030204" pitchFamily="18" charset="0"/>
                        </a:rPr>
                        <m:t>=</m:t>
                      </m:r>
                      <m:r>
                        <m:rPr>
                          <m:sty m:val="p"/>
                        </m:rPr>
                        <a:rPr lang="en-GB" sz="2800" b="0" i="0" smtClean="0">
                          <a:latin typeface="Cambria Math" panose="02040503050406030204" pitchFamily="18" charset="0"/>
                        </a:rPr>
                        <m:t>Δ</m:t>
                      </m:r>
                      <m:r>
                        <a:rPr lang="en-GB" sz="2800" b="0" i="1" smtClean="0">
                          <a:latin typeface="Cambria Math" panose="02040503050406030204" pitchFamily="18" charset="0"/>
                        </a:rPr>
                        <m:t>𝐸</m:t>
                      </m:r>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𝑇</m:t>
                              </m:r>
                            </m:e>
                            <m:sub>
                              <m:r>
                                <a:rPr lang="en-GB" sz="2800" b="0" i="1" smtClean="0">
                                  <a:latin typeface="Cambria Math" panose="02040503050406030204" pitchFamily="18" charset="0"/>
                                </a:rPr>
                                <m:t>𝑒𝑟</m:t>
                              </m:r>
                            </m:sub>
                          </m:sSub>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59</m:t>
                              </m:r>
                              <m:r>
                                <a:rPr lang="en-GB" sz="2800" b="0" i="1" smtClean="0">
                                  <a:latin typeface="Cambria Math" panose="02040503050406030204" pitchFamily="18" charset="0"/>
                                </a:rPr>
                                <m:t>.</m:t>
                              </m:r>
                              <m:r>
                                <a:rPr lang="en-GB" sz="2800" b="0" i="1" smtClean="0">
                                  <a:latin typeface="Cambria Math" panose="02040503050406030204" pitchFamily="18" charset="0"/>
                                </a:rPr>
                                <m:t>5</m:t>
                              </m:r>
                            </m:e>
                            <m:sup>
                              <m:r>
                                <a:rPr lang="en-GB" sz="2800" b="0" i="1" smtClean="0">
                                  <a:latin typeface="Cambria Math" panose="02040503050406030204" pitchFamily="18" charset="0"/>
                                </a:rPr>
                                <m:t>∗</m:t>
                              </m:r>
                            </m:sup>
                          </m:sSup>
                          <m:r>
                            <a:rPr lang="en-GB" sz="2800" b="0" i="1" smtClean="0">
                              <a:latin typeface="Cambria Math" panose="02040503050406030204" pitchFamily="18" charset="0"/>
                            </a:rPr>
                            <m:t>𝑘𝑒</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𝑉</m:t>
                              </m:r>
                            </m:e>
                            <m:sub>
                              <m:r>
                                <a:rPr lang="en-GB" sz="2800" b="0" i="1" smtClean="0">
                                  <a:latin typeface="Cambria Math" panose="02040503050406030204" pitchFamily="18" charset="0"/>
                                </a:rPr>
                                <m:t>𝑒𝑒</m:t>
                              </m:r>
                            </m:sub>
                          </m:sSub>
                        </m:e>
                      </m:d>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𝛿</m:t>
                          </m:r>
                          <m:r>
                            <a:rPr lang="en-GB" sz="2800" b="0" i="1" smtClean="0">
                              <a:latin typeface="Cambria Math" panose="02040503050406030204" pitchFamily="18" charset="0"/>
                            </a:rPr>
                            <m:t>𝑁</m:t>
                          </m:r>
                        </m:num>
                        <m:den>
                          <m:r>
                            <a:rPr lang="en-GB" sz="2800" b="0" i="1" smtClean="0">
                              <a:latin typeface="Cambria Math" panose="02040503050406030204" pitchFamily="18" charset="0"/>
                            </a:rPr>
                            <m:t>𝛿</m:t>
                          </m:r>
                          <m:r>
                            <a:rPr lang="en-GB" sz="2800" b="0" i="1" smtClean="0">
                              <a:latin typeface="Cambria Math" panose="02040503050406030204" pitchFamily="18" charset="0"/>
                            </a:rPr>
                            <m:t>𝐸</m:t>
                          </m:r>
                        </m:den>
                      </m:f>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𝜖</m:t>
                          </m:r>
                        </m:e>
                        <m:sub>
                          <m:r>
                            <a:rPr lang="en-GB" sz="2800" b="0" i="1" smtClean="0">
                              <a:latin typeface="Cambria Math" panose="02040503050406030204" pitchFamily="18" charset="0"/>
                            </a:rPr>
                            <m:t>𝑐𝑜𝑙</m:t>
                          </m:r>
                        </m:sub>
                      </m:sSub>
                      <m:r>
                        <a:rPr lang="en-GB" sz="2800" b="0" i="1" smtClean="0">
                          <a:latin typeface="Cambria Math" panose="02040503050406030204" pitchFamily="18" charset="0"/>
                        </a:rPr>
                        <m:t>∙</m:t>
                      </m:r>
                      <m:r>
                        <a:rPr lang="en-GB" sz="2800" b="0" i="1" smtClean="0">
                          <a:latin typeface="Cambria Math" panose="02040503050406030204" pitchFamily="18" charset="0"/>
                        </a:rPr>
                        <m:t>𝑄𝐸</m:t>
                      </m:r>
                      <m:r>
                        <a:rPr lang="en-GB" sz="2800" b="0" i="1" smtClean="0">
                          <a:latin typeface="Cambria Math" panose="02040503050406030204" pitchFamily="18" charset="0"/>
                        </a:rPr>
                        <m:t>=</m:t>
                      </m:r>
                      <m:r>
                        <a:rPr lang="en-GB" sz="2800" b="0" i="1" smtClean="0">
                          <a:latin typeface="Cambria Math" panose="02040503050406030204" pitchFamily="18" charset="0"/>
                        </a:rPr>
                        <m:t>3</m:t>
                      </m:r>
                      <m:r>
                        <a:rPr lang="en-GB" sz="2800" b="0" i="1" smtClean="0">
                          <a:latin typeface="Cambria Math" panose="02040503050406030204" pitchFamily="18" charset="0"/>
                        </a:rPr>
                        <m:t>.</m:t>
                      </m:r>
                      <m:r>
                        <a:rPr lang="he-IL" sz="2800" b="0" i="1" smtClean="0">
                          <a:latin typeface="Cambria Math" panose="02040503050406030204" pitchFamily="18" charset="0"/>
                        </a:rPr>
                        <m:t>75</m:t>
                      </m:r>
                      <m:d>
                        <m:dPr>
                          <m:begChr m:val="["/>
                          <m:endChr m:val="]"/>
                          <m:ctrlPr>
                            <a:rPr lang="en-GB" sz="2800" i="1">
                              <a:latin typeface="Cambria Math" panose="02040503050406030204" pitchFamily="18" charset="0"/>
                            </a:rPr>
                          </m:ctrlPr>
                        </m:dPr>
                        <m:e>
                          <m:f>
                            <m:fPr>
                              <m:ctrlPr>
                                <a:rPr lang="en-GB" sz="2800" i="1">
                                  <a:latin typeface="Cambria Math" panose="02040503050406030204" pitchFamily="18" charset="0"/>
                                </a:rPr>
                              </m:ctrlPr>
                            </m:fPr>
                            <m:num>
                              <m:r>
                                <a:rPr lang="en-GB" sz="2800" i="1">
                                  <a:latin typeface="Cambria Math" panose="02040503050406030204" pitchFamily="18" charset="0"/>
                                </a:rPr>
                                <m:t>𝑝</m:t>
                              </m:r>
                              <m:r>
                                <a:rPr lang="en-GB" sz="2800" i="1">
                                  <a:latin typeface="Cambria Math" panose="02040503050406030204" pitchFamily="18" charset="0"/>
                                </a:rPr>
                                <m:t>.</m:t>
                              </m:r>
                              <m:r>
                                <a:rPr lang="en-GB" sz="2800" i="1">
                                  <a:latin typeface="Cambria Math" panose="02040503050406030204" pitchFamily="18" charset="0"/>
                                </a:rPr>
                                <m:t>𝑒</m:t>
                              </m:r>
                            </m:num>
                            <m:den>
                              <m:r>
                                <a:rPr lang="en-GB" sz="2800" i="1">
                                  <a:latin typeface="Cambria Math" panose="02040503050406030204" pitchFamily="18" charset="0"/>
                                </a:rPr>
                                <m:t>𝑘𝑒</m:t>
                              </m:r>
                              <m:sSub>
                                <m:sSubPr>
                                  <m:ctrlPr>
                                    <a:rPr lang="en-GB" sz="2800" i="1">
                                      <a:latin typeface="Cambria Math" panose="02040503050406030204" pitchFamily="18" charset="0"/>
                                    </a:rPr>
                                  </m:ctrlPr>
                                </m:sSubPr>
                                <m:e>
                                  <m:r>
                                    <a:rPr lang="en-GB" sz="2800" i="1">
                                      <a:latin typeface="Cambria Math" panose="02040503050406030204" pitchFamily="18" charset="0"/>
                                    </a:rPr>
                                    <m:t>𝑉</m:t>
                                  </m:r>
                                </m:e>
                                <m:sub>
                                  <m:r>
                                    <a:rPr lang="en-GB" sz="2800" i="1">
                                      <a:latin typeface="Cambria Math" panose="02040503050406030204" pitchFamily="18" charset="0"/>
                                    </a:rPr>
                                    <m:t>𝑒𝑒</m:t>
                                  </m:r>
                                </m:sub>
                              </m:sSub>
                            </m:den>
                          </m:f>
                        </m:e>
                      </m:d>
                    </m:oMath>
                  </m:oMathPara>
                </a14:m>
                <a:endParaRPr lang="en-GB" sz="2800" b="0" dirty="0"/>
              </a:p>
            </p:txBody>
          </p:sp>
        </mc:Choice>
        <mc:Fallback xmlns="">
          <p:sp>
            <p:nvSpPr>
              <p:cNvPr id="10" name="תיבת טקסט 9">
                <a:extLst>
                  <a:ext uri="{FF2B5EF4-FFF2-40B4-BE49-F238E27FC236}">
                    <a16:creationId xmlns:a16="http://schemas.microsoft.com/office/drawing/2014/main" id="{D4BF3167-F6AA-B6F3-6F34-AC5B48BE2662}"/>
                  </a:ext>
                </a:extLst>
              </p:cNvPr>
              <p:cNvSpPr txBox="1">
                <a:spLocks noRot="1" noChangeAspect="1" noMove="1" noResize="1" noEditPoints="1" noAdjustHandles="1" noChangeArrowheads="1" noChangeShapeType="1" noTextEdit="1"/>
              </p:cNvSpPr>
              <p:nvPr/>
            </p:nvSpPr>
            <p:spPr>
              <a:xfrm>
                <a:off x="1171600" y="1710888"/>
                <a:ext cx="9641046" cy="1051185"/>
              </a:xfrm>
              <a:prstGeom prst="rect">
                <a:avLst/>
              </a:prstGeom>
              <a:blipFill>
                <a:blip r:embed="rId4"/>
                <a:stretch>
                  <a:fillRect/>
                </a:stretch>
              </a:blipFill>
            </p:spPr>
            <p:txBody>
              <a:bodyPr/>
              <a:lstStyle/>
              <a:p>
                <a:r>
                  <a:rPr lang="en-IL">
                    <a:noFill/>
                  </a:rPr>
                  <a:t> </a:t>
                </a:r>
              </a:p>
            </p:txBody>
          </p:sp>
        </mc:Fallback>
      </mc:AlternateContent>
      <p:cxnSp>
        <p:nvCxnSpPr>
          <p:cNvPr id="13" name="מחבר חץ ישר 12">
            <a:extLst>
              <a:ext uri="{FF2B5EF4-FFF2-40B4-BE49-F238E27FC236}">
                <a16:creationId xmlns:a16="http://schemas.microsoft.com/office/drawing/2014/main" id="{E7BD98FF-5338-81E3-7502-9D2114B5E37D}"/>
              </a:ext>
            </a:extLst>
          </p:cNvPr>
          <p:cNvCxnSpPr>
            <a:cxnSpLocks/>
          </p:cNvCxnSpPr>
          <p:nvPr/>
        </p:nvCxnSpPr>
        <p:spPr>
          <a:xfrm flipV="1">
            <a:off x="3023056" y="2499277"/>
            <a:ext cx="2582987" cy="11370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תיבת טקסט 15">
                <a:extLst>
                  <a:ext uri="{FF2B5EF4-FFF2-40B4-BE49-F238E27FC236}">
                    <a16:creationId xmlns:a16="http://schemas.microsoft.com/office/drawing/2014/main" id="{8F167F35-EDA2-973B-CF86-5CF81B60052F}"/>
                  </a:ext>
                </a:extLst>
              </p:cNvPr>
              <p:cNvSpPr txBox="1"/>
              <p:nvPr/>
            </p:nvSpPr>
            <p:spPr>
              <a:xfrm>
                <a:off x="1488638" y="3636314"/>
                <a:ext cx="2519680" cy="1015663"/>
              </a:xfrm>
              <a:prstGeom prst="rect">
                <a:avLst/>
              </a:prstGeom>
              <a:noFill/>
            </p:spPr>
            <p:txBody>
              <a:bodyPr wrap="square" rtlCol="0">
                <a:spAutoFit/>
              </a:bodyPr>
              <a:lstStyle/>
              <a:p>
                <a:r>
                  <a:rPr lang="en-GB" sz="2000" b="1" dirty="0">
                    <a:solidFill>
                      <a:srgbClr val="FF0000"/>
                    </a:solidFill>
                  </a:rPr>
                  <a:t>Average number of photons per </a:t>
                </a:r>
                <a14:m>
                  <m:oMath xmlns:m="http://schemas.openxmlformats.org/officeDocument/2006/math">
                    <m:r>
                      <a:rPr lang="en-GB" sz="2000" b="1" i="1" smtClean="0">
                        <a:solidFill>
                          <a:srgbClr val="FF0000"/>
                        </a:solidFill>
                        <a:latin typeface="Cambria Math" panose="02040503050406030204" pitchFamily="18" charset="0"/>
                      </a:rPr>
                      <m:t>𝒌𝒆</m:t>
                    </m:r>
                    <m:sSub>
                      <m:sSubPr>
                        <m:ctrlPr>
                          <a:rPr lang="en-GB" sz="2000" b="1" i="1" smtClean="0">
                            <a:solidFill>
                              <a:srgbClr val="FF0000"/>
                            </a:solidFill>
                            <a:latin typeface="Cambria Math" panose="02040503050406030204" pitchFamily="18" charset="0"/>
                          </a:rPr>
                        </m:ctrlPr>
                      </m:sSubPr>
                      <m:e>
                        <m:r>
                          <a:rPr lang="en-GB" sz="2000" b="1" i="1" smtClean="0">
                            <a:solidFill>
                              <a:srgbClr val="FF0000"/>
                            </a:solidFill>
                            <a:latin typeface="Cambria Math" panose="02040503050406030204" pitchFamily="18" charset="0"/>
                          </a:rPr>
                          <m:t>𝑽</m:t>
                        </m:r>
                      </m:e>
                      <m:sub>
                        <m:r>
                          <a:rPr lang="en-GB" sz="2000" b="1" i="1" smtClean="0">
                            <a:solidFill>
                              <a:srgbClr val="FF0000"/>
                            </a:solidFill>
                            <a:latin typeface="Cambria Math" panose="02040503050406030204" pitchFamily="18" charset="0"/>
                          </a:rPr>
                          <m:t>𝒆𝒆</m:t>
                        </m:r>
                      </m:sub>
                    </m:sSub>
                  </m:oMath>
                </a14:m>
                <a:r>
                  <a:rPr lang="en-GB" sz="2000" b="1" dirty="0">
                    <a:solidFill>
                      <a:srgbClr val="FF0000"/>
                    </a:solidFill>
                  </a:rPr>
                  <a:t> energy deposit</a:t>
                </a:r>
                <a:endParaRPr lang="en-IL" sz="2000" b="1" dirty="0">
                  <a:solidFill>
                    <a:srgbClr val="FF0000"/>
                  </a:solidFill>
                </a:endParaRPr>
              </a:p>
            </p:txBody>
          </p:sp>
        </mc:Choice>
        <mc:Fallback xmlns="">
          <p:sp>
            <p:nvSpPr>
              <p:cNvPr id="16" name="תיבת טקסט 15">
                <a:extLst>
                  <a:ext uri="{FF2B5EF4-FFF2-40B4-BE49-F238E27FC236}">
                    <a16:creationId xmlns:a16="http://schemas.microsoft.com/office/drawing/2014/main" id="{8F167F35-EDA2-973B-CF86-5CF81B60052F}"/>
                  </a:ext>
                </a:extLst>
              </p:cNvPr>
              <p:cNvSpPr txBox="1">
                <a:spLocks noRot="1" noChangeAspect="1" noMove="1" noResize="1" noEditPoints="1" noAdjustHandles="1" noChangeArrowheads="1" noChangeShapeType="1" noTextEdit="1"/>
              </p:cNvSpPr>
              <p:nvPr/>
            </p:nvSpPr>
            <p:spPr>
              <a:xfrm>
                <a:off x="1488638" y="3636314"/>
                <a:ext cx="2519680" cy="1015663"/>
              </a:xfrm>
              <a:prstGeom prst="rect">
                <a:avLst/>
              </a:prstGeom>
              <a:blipFill>
                <a:blip r:embed="rId5"/>
                <a:stretch>
                  <a:fillRect l="-2415" t="-3614" b="-10241"/>
                </a:stretch>
              </a:blipFill>
            </p:spPr>
            <p:txBody>
              <a:bodyPr/>
              <a:lstStyle/>
              <a:p>
                <a:r>
                  <a:rPr lang="en-IL">
                    <a:noFill/>
                  </a:rPr>
                  <a:t> </a:t>
                </a:r>
              </a:p>
            </p:txBody>
          </p:sp>
        </mc:Fallback>
      </mc:AlternateContent>
      <p:cxnSp>
        <p:nvCxnSpPr>
          <p:cNvPr id="17" name="מחבר חץ ישר 16">
            <a:extLst>
              <a:ext uri="{FF2B5EF4-FFF2-40B4-BE49-F238E27FC236}">
                <a16:creationId xmlns:a16="http://schemas.microsoft.com/office/drawing/2014/main" id="{EAFDAE3D-0B5F-319A-F2B0-369162CEA394}"/>
              </a:ext>
            </a:extLst>
          </p:cNvPr>
          <p:cNvCxnSpPr>
            <a:cxnSpLocks/>
            <a:stCxn id="19" idx="0"/>
          </p:cNvCxnSpPr>
          <p:nvPr/>
        </p:nvCxnSpPr>
        <p:spPr>
          <a:xfrm flipH="1" flipV="1">
            <a:off x="7409573" y="2499277"/>
            <a:ext cx="3561820" cy="29564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תיבת טקסט 18">
                <a:extLst>
                  <a:ext uri="{FF2B5EF4-FFF2-40B4-BE49-F238E27FC236}">
                    <a16:creationId xmlns:a16="http://schemas.microsoft.com/office/drawing/2014/main" id="{91BA7594-B8EC-556A-0F88-89C1CFB1AC5D}"/>
                  </a:ext>
                </a:extLst>
              </p:cNvPr>
              <p:cNvSpPr txBox="1"/>
              <p:nvPr/>
            </p:nvSpPr>
            <p:spPr>
              <a:xfrm>
                <a:off x="9576932" y="5455697"/>
                <a:ext cx="2788921" cy="848437"/>
              </a:xfrm>
              <a:prstGeom prst="rect">
                <a:avLst/>
              </a:prstGeom>
              <a:noFill/>
            </p:spPr>
            <p:txBody>
              <a:bodyPr wrap="square" rtlCol="0">
                <a:spAutoFit/>
              </a:bodyPr>
              <a:lstStyle/>
              <a:p>
                <a:r>
                  <a:rPr lang="en-GB" sz="2000" b="1" dirty="0">
                    <a:solidFill>
                      <a:srgbClr val="FF0000"/>
                    </a:solidFill>
                  </a:rPr>
                  <a:t>PMT Quantum Efficiency </a:t>
                </a:r>
                <a14:m>
                  <m:oMath xmlns:m="http://schemas.openxmlformats.org/officeDocument/2006/math">
                    <m:r>
                      <a:rPr lang="en-GB" sz="2000" b="1" i="1" dirty="0" smtClean="0">
                        <a:solidFill>
                          <a:srgbClr val="FF0000"/>
                        </a:solidFill>
                        <a:latin typeface="Cambria Math" panose="02040503050406030204" pitchFamily="18" charset="0"/>
                      </a:rPr>
                      <m:t>≈ </m:t>
                    </m:r>
                    <m:r>
                      <a:rPr lang="en-GB" sz="2000" b="1" i="1" dirty="0" smtClean="0">
                        <a:solidFill>
                          <a:srgbClr val="FF0000"/>
                        </a:solidFill>
                        <a:latin typeface="Cambria Math" panose="02040503050406030204" pitchFamily="18" charset="0"/>
                      </a:rPr>
                      <m:t>𝟏𝟓</m:t>
                    </m:r>
                    <m:r>
                      <a:rPr lang="en-GB" sz="2000" b="1" i="1" dirty="0" smtClean="0">
                        <a:solidFill>
                          <a:srgbClr val="FF0000"/>
                        </a:solidFill>
                        <a:latin typeface="Cambria Math" panose="02040503050406030204" pitchFamily="18" charset="0"/>
                      </a:rPr>
                      <m:t>%</m:t>
                    </m:r>
                    <m:f>
                      <m:fPr>
                        <m:ctrlPr>
                          <a:rPr lang="en-GB" sz="2000" b="1" i="1" dirty="0" smtClean="0">
                            <a:solidFill>
                              <a:srgbClr val="FF0000"/>
                            </a:solidFill>
                            <a:latin typeface="Cambria Math" panose="02040503050406030204" pitchFamily="18" charset="0"/>
                          </a:rPr>
                        </m:ctrlPr>
                      </m:fPr>
                      <m:num>
                        <m:r>
                          <a:rPr lang="en-GB" sz="2000" b="1" i="1" dirty="0" smtClean="0">
                            <a:solidFill>
                              <a:srgbClr val="FF0000"/>
                            </a:solidFill>
                            <a:latin typeface="Cambria Math" panose="02040503050406030204" pitchFamily="18" charset="0"/>
                          </a:rPr>
                          <m:t>𝒑</m:t>
                        </m:r>
                        <m:r>
                          <a:rPr lang="en-GB" sz="2000" b="1" i="1" dirty="0" smtClean="0">
                            <a:solidFill>
                              <a:srgbClr val="FF0000"/>
                            </a:solidFill>
                            <a:latin typeface="Cambria Math" panose="02040503050406030204" pitchFamily="18" charset="0"/>
                          </a:rPr>
                          <m:t>.</m:t>
                        </m:r>
                        <m:r>
                          <a:rPr lang="en-GB" sz="2000" b="1" i="1" dirty="0" smtClean="0">
                            <a:solidFill>
                              <a:srgbClr val="FF0000"/>
                            </a:solidFill>
                            <a:latin typeface="Cambria Math" panose="02040503050406030204" pitchFamily="18" charset="0"/>
                          </a:rPr>
                          <m:t>𝒆</m:t>
                        </m:r>
                      </m:num>
                      <m:den>
                        <m:r>
                          <a:rPr lang="en-GB" sz="2000" b="1" i="1" dirty="0" smtClean="0">
                            <a:solidFill>
                              <a:srgbClr val="FF0000"/>
                            </a:solidFill>
                            <a:latin typeface="Cambria Math" panose="02040503050406030204" pitchFamily="18" charset="0"/>
                          </a:rPr>
                          <m:t>𝒑𝒉𝒐𝒕𝒐𝒏𝒔</m:t>
                        </m:r>
                      </m:den>
                    </m:f>
                  </m:oMath>
                </a14:m>
                <a:endParaRPr lang="en-IL" sz="2000" b="1" dirty="0">
                  <a:solidFill>
                    <a:srgbClr val="FF0000"/>
                  </a:solidFill>
                </a:endParaRPr>
              </a:p>
            </p:txBody>
          </p:sp>
        </mc:Choice>
        <mc:Fallback xmlns="">
          <p:sp>
            <p:nvSpPr>
              <p:cNvPr id="19" name="תיבת טקסט 18">
                <a:extLst>
                  <a:ext uri="{FF2B5EF4-FFF2-40B4-BE49-F238E27FC236}">
                    <a16:creationId xmlns:a16="http://schemas.microsoft.com/office/drawing/2014/main" id="{91BA7594-B8EC-556A-0F88-89C1CFB1AC5D}"/>
                  </a:ext>
                </a:extLst>
              </p:cNvPr>
              <p:cNvSpPr txBox="1">
                <a:spLocks noRot="1" noChangeAspect="1" noMove="1" noResize="1" noEditPoints="1" noAdjustHandles="1" noChangeArrowheads="1" noChangeShapeType="1" noTextEdit="1"/>
              </p:cNvSpPr>
              <p:nvPr/>
            </p:nvSpPr>
            <p:spPr>
              <a:xfrm>
                <a:off x="9576932" y="5455697"/>
                <a:ext cx="2788921" cy="848437"/>
              </a:xfrm>
              <a:prstGeom prst="rect">
                <a:avLst/>
              </a:prstGeom>
              <a:blipFill>
                <a:blip r:embed="rId6"/>
                <a:stretch>
                  <a:fillRect l="-2183" t="-4317" r="-4148" b="-5036"/>
                </a:stretch>
              </a:blipFill>
            </p:spPr>
            <p:txBody>
              <a:bodyPr/>
              <a:lstStyle/>
              <a:p>
                <a:r>
                  <a:rPr lang="en-IL">
                    <a:noFill/>
                  </a:rPr>
                  <a:t> </a:t>
                </a:r>
              </a:p>
            </p:txBody>
          </p:sp>
        </mc:Fallback>
      </mc:AlternateContent>
      <p:cxnSp>
        <p:nvCxnSpPr>
          <p:cNvPr id="20" name="מחבר חץ ישר 19">
            <a:extLst>
              <a:ext uri="{FF2B5EF4-FFF2-40B4-BE49-F238E27FC236}">
                <a16:creationId xmlns:a16="http://schemas.microsoft.com/office/drawing/2014/main" id="{A8F5AEDA-7108-F9C0-3F2B-EC25A9B98F20}"/>
              </a:ext>
            </a:extLst>
          </p:cNvPr>
          <p:cNvCxnSpPr>
            <a:cxnSpLocks/>
          </p:cNvCxnSpPr>
          <p:nvPr/>
        </p:nvCxnSpPr>
        <p:spPr>
          <a:xfrm flipH="1" flipV="1">
            <a:off x="8387210" y="2499277"/>
            <a:ext cx="2097910" cy="16448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תיבת טקסט 22">
            <a:extLst>
              <a:ext uri="{FF2B5EF4-FFF2-40B4-BE49-F238E27FC236}">
                <a16:creationId xmlns:a16="http://schemas.microsoft.com/office/drawing/2014/main" id="{2E87AA3E-9B0F-3AA9-30C2-5E9D6D3B923F}"/>
              </a:ext>
            </a:extLst>
          </p:cNvPr>
          <p:cNvSpPr txBox="1"/>
          <p:nvPr/>
        </p:nvSpPr>
        <p:spPr>
          <a:xfrm>
            <a:off x="9756006" y="4136773"/>
            <a:ext cx="3210560" cy="369332"/>
          </a:xfrm>
          <a:prstGeom prst="rect">
            <a:avLst/>
          </a:prstGeom>
          <a:noFill/>
        </p:spPr>
        <p:txBody>
          <a:bodyPr wrap="square">
            <a:spAutoFit/>
          </a:bodyPr>
          <a:lstStyle/>
          <a:p>
            <a:r>
              <a:rPr lang="en-GB" b="1" dirty="0" err="1">
                <a:solidFill>
                  <a:srgbClr val="FF0000"/>
                </a:solidFill>
              </a:rPr>
              <a:t>Creus</a:t>
            </a:r>
            <a:r>
              <a:rPr lang="en-GB" b="1" dirty="0">
                <a:solidFill>
                  <a:srgbClr val="FF0000"/>
                </a:solidFill>
              </a:rPr>
              <a:t> et al. , </a:t>
            </a:r>
            <a:r>
              <a:rPr lang="en-GB" b="1" i="1" dirty="0">
                <a:solidFill>
                  <a:srgbClr val="FF0000"/>
                </a:solidFill>
                <a:effectLst/>
                <a:latin typeface="-apple-system"/>
              </a:rPr>
              <a:t>JINST</a:t>
            </a:r>
            <a:r>
              <a:rPr lang="en-GB" b="1" i="0" dirty="0">
                <a:solidFill>
                  <a:srgbClr val="FF0000"/>
                </a:solidFill>
                <a:effectLst/>
                <a:latin typeface="-apple-system"/>
              </a:rPr>
              <a:t> 10 (2015)</a:t>
            </a:r>
            <a:r>
              <a:rPr lang="en-GB" b="1" dirty="0">
                <a:solidFill>
                  <a:srgbClr val="FF0000"/>
                </a:solidFill>
              </a:rPr>
              <a:t> </a:t>
            </a:r>
          </a:p>
        </p:txBody>
      </p:sp>
      <p:cxnSp>
        <p:nvCxnSpPr>
          <p:cNvPr id="28" name="מחבר חץ ישר 27">
            <a:extLst>
              <a:ext uri="{FF2B5EF4-FFF2-40B4-BE49-F238E27FC236}">
                <a16:creationId xmlns:a16="http://schemas.microsoft.com/office/drawing/2014/main" id="{4DB9F83E-3613-CA6F-2120-21A7947C5390}"/>
              </a:ext>
            </a:extLst>
          </p:cNvPr>
          <p:cNvCxnSpPr>
            <a:cxnSpLocks/>
            <a:stCxn id="32" idx="0"/>
          </p:cNvCxnSpPr>
          <p:nvPr/>
        </p:nvCxnSpPr>
        <p:spPr>
          <a:xfrm flipV="1">
            <a:off x="2889622" y="2499277"/>
            <a:ext cx="3823182" cy="30519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תיבת טקסט 31">
            <a:extLst>
              <a:ext uri="{FF2B5EF4-FFF2-40B4-BE49-F238E27FC236}">
                <a16:creationId xmlns:a16="http://schemas.microsoft.com/office/drawing/2014/main" id="{91367A82-6D2E-1938-BBF1-712A53E5E504}"/>
              </a:ext>
            </a:extLst>
          </p:cNvPr>
          <p:cNvSpPr txBox="1"/>
          <p:nvPr/>
        </p:nvSpPr>
        <p:spPr>
          <a:xfrm>
            <a:off x="1787342" y="5551267"/>
            <a:ext cx="2204560" cy="1015663"/>
          </a:xfrm>
          <a:prstGeom prst="rect">
            <a:avLst/>
          </a:prstGeom>
          <a:noFill/>
        </p:spPr>
        <p:txBody>
          <a:bodyPr wrap="square" rtlCol="0">
            <a:spAutoFit/>
          </a:bodyPr>
          <a:lstStyle/>
          <a:p>
            <a:r>
              <a:rPr lang="en-GB" sz="2000" b="1" dirty="0">
                <a:solidFill>
                  <a:srgbClr val="FF0000"/>
                </a:solidFill>
              </a:rPr>
              <a:t>Fraction of optical photons that reached PMTs</a:t>
            </a:r>
            <a:endParaRPr lang="en-IL" sz="2000" b="1" dirty="0">
              <a:solidFill>
                <a:srgbClr val="FF0000"/>
              </a:solidFill>
            </a:endParaRPr>
          </a:p>
        </p:txBody>
      </p:sp>
      <p:sp>
        <p:nvSpPr>
          <p:cNvPr id="42" name="מלבן 41">
            <a:extLst>
              <a:ext uri="{FF2B5EF4-FFF2-40B4-BE49-F238E27FC236}">
                <a16:creationId xmlns:a16="http://schemas.microsoft.com/office/drawing/2014/main" id="{79BAE99B-60B8-4FE1-D82C-153570909CB7}"/>
              </a:ext>
            </a:extLst>
          </p:cNvPr>
          <p:cNvSpPr/>
          <p:nvPr/>
        </p:nvSpPr>
        <p:spPr>
          <a:xfrm>
            <a:off x="5331653" y="4144145"/>
            <a:ext cx="2582987" cy="20999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44" name="מחבר ישר 43">
            <a:extLst>
              <a:ext uri="{FF2B5EF4-FFF2-40B4-BE49-F238E27FC236}">
                <a16:creationId xmlns:a16="http://schemas.microsoft.com/office/drawing/2014/main" id="{356AF383-8D5A-12E0-1B29-70F7B86BF6E6}"/>
              </a:ext>
            </a:extLst>
          </p:cNvPr>
          <p:cNvCxnSpPr/>
          <p:nvPr/>
        </p:nvCxnSpPr>
        <p:spPr>
          <a:xfrm>
            <a:off x="4445875" y="5455697"/>
            <a:ext cx="1576552" cy="0"/>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מחבר ישר 45">
            <a:extLst>
              <a:ext uri="{FF2B5EF4-FFF2-40B4-BE49-F238E27FC236}">
                <a16:creationId xmlns:a16="http://schemas.microsoft.com/office/drawing/2014/main" id="{C86F513C-4D2B-4A39-E053-1A94D6D57CB5}"/>
              </a:ext>
            </a:extLst>
          </p:cNvPr>
          <p:cNvCxnSpPr>
            <a:cxnSpLocks/>
          </p:cNvCxnSpPr>
          <p:nvPr/>
        </p:nvCxnSpPr>
        <p:spPr>
          <a:xfrm flipH="1" flipV="1">
            <a:off x="6022427" y="3321711"/>
            <a:ext cx="20125" cy="2133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מחבר ישר 46">
            <a:extLst>
              <a:ext uri="{FF2B5EF4-FFF2-40B4-BE49-F238E27FC236}">
                <a16:creationId xmlns:a16="http://schemas.microsoft.com/office/drawing/2014/main" id="{7CC15BDF-F310-5E93-B559-457E0F87B72E}"/>
              </a:ext>
            </a:extLst>
          </p:cNvPr>
          <p:cNvCxnSpPr>
            <a:cxnSpLocks/>
          </p:cNvCxnSpPr>
          <p:nvPr/>
        </p:nvCxnSpPr>
        <p:spPr>
          <a:xfrm flipV="1">
            <a:off x="6042552" y="4144145"/>
            <a:ext cx="1133499" cy="1334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מחבר ישר 49">
            <a:extLst>
              <a:ext uri="{FF2B5EF4-FFF2-40B4-BE49-F238E27FC236}">
                <a16:creationId xmlns:a16="http://schemas.microsoft.com/office/drawing/2014/main" id="{1AF682CC-9C4E-20F2-A487-FAD85FEBAB90}"/>
              </a:ext>
            </a:extLst>
          </p:cNvPr>
          <p:cNvCxnSpPr>
            <a:cxnSpLocks/>
            <a:endCxn id="42" idx="3"/>
          </p:cNvCxnSpPr>
          <p:nvPr/>
        </p:nvCxnSpPr>
        <p:spPr>
          <a:xfrm flipV="1">
            <a:off x="6022427" y="5194116"/>
            <a:ext cx="1892213" cy="263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מחבר ישר 52">
            <a:extLst>
              <a:ext uri="{FF2B5EF4-FFF2-40B4-BE49-F238E27FC236}">
                <a16:creationId xmlns:a16="http://schemas.microsoft.com/office/drawing/2014/main" id="{F78E10D7-4A9D-AD67-9165-71BD74002A91}"/>
              </a:ext>
            </a:extLst>
          </p:cNvPr>
          <p:cNvCxnSpPr>
            <a:cxnSpLocks/>
          </p:cNvCxnSpPr>
          <p:nvPr/>
        </p:nvCxnSpPr>
        <p:spPr>
          <a:xfrm flipH="1" flipV="1">
            <a:off x="6051838" y="5455697"/>
            <a:ext cx="876492" cy="788389"/>
          </a:xfrm>
          <a:prstGeom prst="line">
            <a:avLst/>
          </a:prstGeom>
        </p:spPr>
        <p:style>
          <a:lnRef idx="1">
            <a:schemeClr val="accent1"/>
          </a:lnRef>
          <a:fillRef idx="0">
            <a:schemeClr val="accent1"/>
          </a:fillRef>
          <a:effectRef idx="0">
            <a:schemeClr val="accent1"/>
          </a:effectRef>
          <a:fontRef idx="minor">
            <a:schemeClr val="tx1"/>
          </a:fontRef>
        </p:style>
      </p:cxnSp>
      <p:sp>
        <p:nvSpPr>
          <p:cNvPr id="57" name="גליל 56">
            <a:extLst>
              <a:ext uri="{FF2B5EF4-FFF2-40B4-BE49-F238E27FC236}">
                <a16:creationId xmlns:a16="http://schemas.microsoft.com/office/drawing/2014/main" id="{6A446CA1-94E6-F83D-A925-DD76A029FA84}"/>
              </a:ext>
            </a:extLst>
          </p:cNvPr>
          <p:cNvSpPr/>
          <p:nvPr/>
        </p:nvSpPr>
        <p:spPr>
          <a:xfrm rot="5400000">
            <a:off x="7419934" y="4587738"/>
            <a:ext cx="2159989" cy="11763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0" name="פרצוף מחייך 59">
            <a:extLst>
              <a:ext uri="{FF2B5EF4-FFF2-40B4-BE49-F238E27FC236}">
                <a16:creationId xmlns:a16="http://schemas.microsoft.com/office/drawing/2014/main" id="{56257A37-FF75-32B4-B995-BF48EF8F1481}"/>
              </a:ext>
            </a:extLst>
          </p:cNvPr>
          <p:cNvSpPr/>
          <p:nvPr/>
        </p:nvSpPr>
        <p:spPr>
          <a:xfrm>
            <a:off x="7913367" y="5002578"/>
            <a:ext cx="417657" cy="365553"/>
          </a:xfrm>
          <a:prstGeom prst="smileyFac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62" name="מחבר ישר 61">
            <a:extLst>
              <a:ext uri="{FF2B5EF4-FFF2-40B4-BE49-F238E27FC236}">
                <a16:creationId xmlns:a16="http://schemas.microsoft.com/office/drawing/2014/main" id="{A66EC315-14CA-4518-11FF-EE03D5CFDE77}"/>
              </a:ext>
            </a:extLst>
          </p:cNvPr>
          <p:cNvCxnSpPr>
            <a:cxnSpLocks/>
          </p:cNvCxnSpPr>
          <p:nvPr/>
        </p:nvCxnSpPr>
        <p:spPr>
          <a:xfrm flipH="1">
            <a:off x="6928970" y="5594538"/>
            <a:ext cx="982773" cy="645158"/>
          </a:xfrm>
          <a:prstGeom prst="line">
            <a:avLst/>
          </a:prstGeom>
        </p:spPr>
        <p:style>
          <a:lnRef idx="1">
            <a:schemeClr val="accent1"/>
          </a:lnRef>
          <a:fillRef idx="0">
            <a:schemeClr val="accent1"/>
          </a:fillRef>
          <a:effectRef idx="0">
            <a:schemeClr val="accent1"/>
          </a:effectRef>
          <a:fontRef idx="minor">
            <a:schemeClr val="tx1"/>
          </a:fontRef>
        </p:style>
      </p:cxnSp>
      <p:sp>
        <p:nvSpPr>
          <p:cNvPr id="68" name="פרצוף מחייך 67">
            <a:extLst>
              <a:ext uri="{FF2B5EF4-FFF2-40B4-BE49-F238E27FC236}">
                <a16:creationId xmlns:a16="http://schemas.microsoft.com/office/drawing/2014/main" id="{726695A1-127E-D624-1656-0F2CA5D723AA}"/>
              </a:ext>
            </a:extLst>
          </p:cNvPr>
          <p:cNvSpPr/>
          <p:nvPr/>
        </p:nvSpPr>
        <p:spPr>
          <a:xfrm>
            <a:off x="7934765" y="5455697"/>
            <a:ext cx="417657" cy="365553"/>
          </a:xfrm>
          <a:prstGeom prst="smileyFac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71" name="מחבר ישר 70">
            <a:extLst>
              <a:ext uri="{FF2B5EF4-FFF2-40B4-BE49-F238E27FC236}">
                <a16:creationId xmlns:a16="http://schemas.microsoft.com/office/drawing/2014/main" id="{C2BAC2AF-FAA1-C5F4-2AAE-96F1263EC9C3}"/>
              </a:ext>
            </a:extLst>
          </p:cNvPr>
          <p:cNvCxnSpPr>
            <a:cxnSpLocks/>
          </p:cNvCxnSpPr>
          <p:nvPr/>
        </p:nvCxnSpPr>
        <p:spPr>
          <a:xfrm flipV="1">
            <a:off x="7158956" y="3644342"/>
            <a:ext cx="994732" cy="509799"/>
          </a:xfrm>
          <a:prstGeom prst="line">
            <a:avLst/>
          </a:prstGeom>
        </p:spPr>
        <p:style>
          <a:lnRef idx="1">
            <a:schemeClr val="accent1"/>
          </a:lnRef>
          <a:fillRef idx="0">
            <a:schemeClr val="accent1"/>
          </a:fillRef>
          <a:effectRef idx="0">
            <a:schemeClr val="accent1"/>
          </a:effectRef>
          <a:fontRef idx="minor">
            <a:schemeClr val="tx1"/>
          </a:fontRef>
        </p:style>
      </p:cxnSp>
      <p:sp>
        <p:nvSpPr>
          <p:cNvPr id="74" name="פרצוף מחייך 73">
            <a:extLst>
              <a:ext uri="{FF2B5EF4-FFF2-40B4-BE49-F238E27FC236}">
                <a16:creationId xmlns:a16="http://schemas.microsoft.com/office/drawing/2014/main" id="{55F9D396-12ED-006E-7758-991C56FEFA68}"/>
              </a:ext>
            </a:extLst>
          </p:cNvPr>
          <p:cNvSpPr/>
          <p:nvPr/>
        </p:nvSpPr>
        <p:spPr>
          <a:xfrm>
            <a:off x="8153688" y="3449898"/>
            <a:ext cx="417657" cy="365553"/>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75" name="פרצוף מחייך 74">
            <a:extLst>
              <a:ext uri="{FF2B5EF4-FFF2-40B4-BE49-F238E27FC236}">
                <a16:creationId xmlns:a16="http://schemas.microsoft.com/office/drawing/2014/main" id="{378FE610-4A68-FE3A-38C8-D445CEA9FEAE}"/>
              </a:ext>
            </a:extLst>
          </p:cNvPr>
          <p:cNvSpPr/>
          <p:nvPr/>
        </p:nvSpPr>
        <p:spPr>
          <a:xfrm>
            <a:off x="6036983" y="3028900"/>
            <a:ext cx="417657" cy="365553"/>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Tree>
    <p:extLst>
      <p:ext uri="{BB962C8B-B14F-4D97-AF65-F5344CB8AC3E}">
        <p14:creationId xmlns:p14="http://schemas.microsoft.com/office/powerpoint/2010/main" val="20274056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07BBB74C-89FF-C2AA-5259-A613E633D998}"/>
                  </a:ext>
                </a:extLst>
              </p:cNvPr>
              <p:cNvSpPr txBox="1"/>
              <p:nvPr/>
            </p:nvSpPr>
            <p:spPr>
              <a:xfrm>
                <a:off x="375920" y="166366"/>
                <a:ext cx="11470639" cy="766172"/>
              </a:xfrm>
              <a:prstGeom prst="rect">
                <a:avLst/>
              </a:prstGeom>
              <a:noFill/>
            </p:spPr>
            <p:txBody>
              <a:bodyPr wrap="square" rtlCol="0">
                <a:spAutoFit/>
              </a:bodyPr>
              <a:lstStyle/>
              <a:p>
                <a:pPr algn="ctr" rtl="0"/>
                <a:r>
                  <a:rPr lang="en-GB" sz="4000" b="1" dirty="0"/>
                  <a:t>Extracting parameters </a:t>
                </a:r>
                <a14:m>
                  <m:oMath xmlns:m="http://schemas.openxmlformats.org/officeDocument/2006/math">
                    <m:sSub>
                      <m:sSubPr>
                        <m:ctrlPr>
                          <a:rPr lang="en-GB" sz="4000" b="1" i="1">
                            <a:latin typeface="Cambria Math" panose="02040503050406030204" pitchFamily="18" charset="0"/>
                          </a:rPr>
                        </m:ctrlPr>
                      </m:sSubPr>
                      <m:e>
                        <m:r>
                          <a:rPr lang="en-GB" sz="4000" b="1" i="1">
                            <a:latin typeface="Cambria Math" panose="02040503050406030204" pitchFamily="18" charset="0"/>
                          </a:rPr>
                          <m:t>𝑳</m:t>
                        </m:r>
                      </m:e>
                      <m:sub>
                        <m:r>
                          <a:rPr lang="en-GB" sz="4000" b="1" i="1">
                            <a:latin typeface="Cambria Math" panose="02040503050406030204" pitchFamily="18" charset="0"/>
                          </a:rPr>
                          <m:t>𝒆𝒇𝒇</m:t>
                        </m:r>
                      </m:sub>
                    </m:sSub>
                  </m:oMath>
                </a14:m>
                <a:r>
                  <a:rPr lang="en-GB" sz="4000" b="1" dirty="0"/>
                  <a:t> and R from the data</a:t>
                </a:r>
                <a:endParaRPr lang="en-IL" sz="4000" b="1" dirty="0"/>
              </a:p>
            </p:txBody>
          </p:sp>
        </mc:Choice>
        <mc:Fallback xmlns="">
          <p:sp>
            <p:nvSpPr>
              <p:cNvPr id="2" name="תיבת טקסט 1">
                <a:extLst>
                  <a:ext uri="{FF2B5EF4-FFF2-40B4-BE49-F238E27FC236}">
                    <a16:creationId xmlns:a16="http://schemas.microsoft.com/office/drawing/2014/main" id="{07BBB74C-89FF-C2AA-5259-A613E633D998}"/>
                  </a:ext>
                </a:extLst>
              </p:cNvPr>
              <p:cNvSpPr txBox="1">
                <a:spLocks noRot="1" noChangeAspect="1" noMove="1" noResize="1" noEditPoints="1" noAdjustHandles="1" noChangeArrowheads="1" noChangeShapeType="1" noTextEdit="1"/>
              </p:cNvSpPr>
              <p:nvPr/>
            </p:nvSpPr>
            <p:spPr>
              <a:xfrm>
                <a:off x="375920" y="166366"/>
                <a:ext cx="11470639" cy="766172"/>
              </a:xfrm>
              <a:prstGeom prst="rect">
                <a:avLst/>
              </a:prstGeom>
              <a:blipFill>
                <a:blip r:embed="rId3"/>
                <a:stretch>
                  <a:fillRect t="-13492" b="-261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9E4F46BD-34FB-C117-CC53-C943AD3BDCA9}"/>
                  </a:ext>
                </a:extLst>
              </p:cNvPr>
              <p:cNvSpPr txBox="1"/>
              <p:nvPr/>
            </p:nvSpPr>
            <p:spPr>
              <a:xfrm>
                <a:off x="161755" y="1690745"/>
                <a:ext cx="12276478" cy="3338093"/>
              </a:xfrm>
              <a:prstGeom prst="rect">
                <a:avLst/>
              </a:prstGeom>
              <a:noFill/>
            </p:spPr>
            <p:txBody>
              <a:bodyPr wrap="square">
                <a:spAutoFit/>
              </a:bodyPr>
              <a:lstStyle/>
              <a:p>
                <a:r>
                  <a:rPr lang="en-GB" sz="6600" dirty="0"/>
                  <a:t> </a:t>
                </a:r>
                <a14:m>
                  <m:oMath xmlns:m="http://schemas.openxmlformats.org/officeDocument/2006/math">
                    <m:sSup>
                      <m:sSupPr>
                        <m:ctrlPr>
                          <a:rPr lang="en-GB" sz="6000" i="1" dirty="0">
                            <a:latin typeface="Cambria Math" panose="02040503050406030204" pitchFamily="18" charset="0"/>
                          </a:rPr>
                        </m:ctrlPr>
                      </m:sSupPr>
                      <m:e>
                        <m:r>
                          <a:rPr lang="en-GB" sz="6000" i="1" dirty="0">
                            <a:latin typeface="Cambria Math" panose="02040503050406030204" pitchFamily="18" charset="0"/>
                          </a:rPr>
                          <m:t>𝜒</m:t>
                        </m:r>
                      </m:e>
                      <m:sup>
                        <m:r>
                          <a:rPr lang="en-GB" sz="6000" i="1" dirty="0">
                            <a:latin typeface="Cambria Math" panose="02040503050406030204" pitchFamily="18" charset="0"/>
                          </a:rPr>
                          <m:t>2</m:t>
                        </m:r>
                      </m:sup>
                    </m:sSup>
                    <m:r>
                      <a:rPr lang="en-GB" sz="6000" b="0" i="1" dirty="0" smtClean="0">
                        <a:latin typeface="Cambria Math" panose="02040503050406030204" pitchFamily="18" charset="0"/>
                      </a:rPr>
                      <m:t>(</m:t>
                    </m:r>
                    <m:sSub>
                      <m:sSubPr>
                        <m:ctrlPr>
                          <a:rPr lang="en-GB" sz="6000" b="0" i="1" dirty="0" smtClean="0">
                            <a:latin typeface="Cambria Math" panose="02040503050406030204" pitchFamily="18" charset="0"/>
                          </a:rPr>
                        </m:ctrlPr>
                      </m:sSubPr>
                      <m:e>
                        <m:r>
                          <a:rPr lang="en-GB" sz="6000" b="0" i="1" dirty="0" smtClean="0">
                            <a:latin typeface="Cambria Math" panose="02040503050406030204" pitchFamily="18" charset="0"/>
                          </a:rPr>
                          <m:t>𝐿</m:t>
                        </m:r>
                      </m:e>
                      <m:sub>
                        <m:r>
                          <a:rPr lang="en-GB" sz="6000" b="0" i="1" dirty="0" smtClean="0">
                            <a:latin typeface="Cambria Math" panose="02040503050406030204" pitchFamily="18" charset="0"/>
                          </a:rPr>
                          <m:t>𝑒𝑓𝑓</m:t>
                        </m:r>
                      </m:sub>
                    </m:sSub>
                    <m:r>
                      <a:rPr lang="en-GB" sz="6000" b="0" i="1" dirty="0" smtClean="0">
                        <a:latin typeface="Cambria Math" panose="02040503050406030204" pitchFamily="18" charset="0"/>
                      </a:rPr>
                      <m:t>,</m:t>
                    </m:r>
                    <m:r>
                      <a:rPr lang="en-GB" sz="6000" b="0" i="1" dirty="0" smtClean="0">
                        <a:latin typeface="Cambria Math" panose="02040503050406030204" pitchFamily="18" charset="0"/>
                      </a:rPr>
                      <m:t>𝑅</m:t>
                    </m:r>
                    <m:r>
                      <a:rPr lang="en-GB" sz="6000" b="0" i="1" dirty="0" smtClean="0">
                        <a:latin typeface="Cambria Math" panose="02040503050406030204" pitchFamily="18" charset="0"/>
                      </a:rPr>
                      <m:t>)=</m:t>
                    </m:r>
                    <m:nary>
                      <m:naryPr>
                        <m:chr m:val="∑"/>
                        <m:ctrlPr>
                          <a:rPr lang="pt-BR" sz="6000" i="1" dirty="0" smtClean="0">
                            <a:latin typeface="Cambria Math" panose="02040503050406030204" pitchFamily="18" charset="0"/>
                          </a:rPr>
                        </m:ctrlPr>
                      </m:naryPr>
                      <m:sub>
                        <m:r>
                          <a:rPr lang="en-GB" sz="6000" b="0" i="1" dirty="0" smtClean="0">
                            <a:latin typeface="Cambria Math" panose="02040503050406030204" pitchFamily="18" charset="0"/>
                          </a:rPr>
                          <m:t>𝑖</m:t>
                        </m:r>
                        <m:r>
                          <a:rPr lang="en-GB" sz="6000" b="0" i="1" dirty="0" smtClean="0">
                            <a:latin typeface="Cambria Math" panose="02040503050406030204" pitchFamily="18" charset="0"/>
                          </a:rPr>
                          <m:t>=0</m:t>
                        </m:r>
                      </m:sub>
                      <m:sup>
                        <m:sSub>
                          <m:sSubPr>
                            <m:ctrlPr>
                              <a:rPr lang="en-GB" sz="6000" b="0" i="1" dirty="0" smtClean="0">
                                <a:latin typeface="Cambria Math" panose="02040503050406030204" pitchFamily="18" charset="0"/>
                              </a:rPr>
                            </m:ctrlPr>
                          </m:sSubPr>
                          <m:e>
                            <m:r>
                              <a:rPr lang="en-GB" sz="6000" b="0" i="1" dirty="0" smtClean="0">
                                <a:latin typeface="Cambria Math" panose="02040503050406030204" pitchFamily="18" charset="0"/>
                              </a:rPr>
                              <m:t>𝑁</m:t>
                            </m:r>
                          </m:e>
                          <m:sub>
                            <m:r>
                              <a:rPr lang="en-GB" sz="6000" b="0" i="1" dirty="0" smtClean="0">
                                <a:latin typeface="Cambria Math" panose="02040503050406030204" pitchFamily="18" charset="0"/>
                              </a:rPr>
                              <m:t>𝑏𝑖𝑛𝑠</m:t>
                            </m:r>
                          </m:sub>
                        </m:sSub>
                      </m:sup>
                      <m:e>
                        <m:f>
                          <m:fPr>
                            <m:ctrlPr>
                              <a:rPr lang="it-IT" sz="6000" i="1" dirty="0">
                                <a:latin typeface="Cambria Math" panose="02040503050406030204" pitchFamily="18" charset="0"/>
                              </a:rPr>
                            </m:ctrlPr>
                          </m:fPr>
                          <m:num>
                            <m:sSup>
                              <m:sSupPr>
                                <m:ctrlPr>
                                  <a:rPr lang="en-GB" sz="6000" b="0" i="1" dirty="0" smtClean="0">
                                    <a:latin typeface="Cambria Math" panose="02040503050406030204" pitchFamily="18" charset="0"/>
                                  </a:rPr>
                                </m:ctrlPr>
                              </m:sSupPr>
                              <m:e>
                                <m:d>
                                  <m:dPr>
                                    <m:ctrlPr>
                                      <a:rPr lang="en-GB" sz="6000" b="0" i="1" dirty="0" smtClean="0">
                                        <a:latin typeface="Cambria Math" panose="02040503050406030204" pitchFamily="18" charset="0"/>
                                      </a:rPr>
                                    </m:ctrlPr>
                                  </m:dPr>
                                  <m:e>
                                    <m:sSubSup>
                                      <m:sSubSupPr>
                                        <m:ctrlPr>
                                          <a:rPr lang="en-GB" sz="6000" i="1" dirty="0">
                                            <a:latin typeface="Cambria Math" panose="02040503050406030204" pitchFamily="18" charset="0"/>
                                          </a:rPr>
                                        </m:ctrlPr>
                                      </m:sSubSupPr>
                                      <m:e>
                                        <m:r>
                                          <a:rPr lang="en-GB" sz="6000" i="1" dirty="0">
                                            <a:latin typeface="Cambria Math" panose="02040503050406030204" pitchFamily="18" charset="0"/>
                                          </a:rPr>
                                          <m:t>h</m:t>
                                        </m:r>
                                      </m:e>
                                      <m:sub>
                                        <m:r>
                                          <a:rPr lang="en-GB" sz="6000" i="1" dirty="0">
                                            <a:latin typeface="Cambria Math" panose="02040503050406030204" pitchFamily="18" charset="0"/>
                                          </a:rPr>
                                          <m:t>𝑀𝐶</m:t>
                                        </m:r>
                                      </m:sub>
                                      <m:sup>
                                        <m:r>
                                          <a:rPr lang="en-GB" sz="6000" i="1" dirty="0">
                                            <a:latin typeface="Cambria Math" panose="02040503050406030204" pitchFamily="18" charset="0"/>
                                          </a:rPr>
                                          <m:t>𝑖</m:t>
                                        </m:r>
                                      </m:sup>
                                    </m:sSubSup>
                                    <m:d>
                                      <m:dPr>
                                        <m:ctrlPr>
                                          <a:rPr lang="en-GB" sz="6000" b="0" i="1" dirty="0" smtClean="0">
                                            <a:latin typeface="Cambria Math" panose="02040503050406030204" pitchFamily="18" charset="0"/>
                                          </a:rPr>
                                        </m:ctrlPr>
                                      </m:dPr>
                                      <m:e>
                                        <m:r>
                                          <m:rPr>
                                            <m:sty m:val="p"/>
                                          </m:rPr>
                                          <a:rPr lang="en-GB" sz="6000" b="0" i="0" dirty="0" smtClean="0">
                                            <a:latin typeface="Cambria Math" panose="02040503050406030204" pitchFamily="18" charset="0"/>
                                          </a:rPr>
                                          <m:t>Δ</m:t>
                                        </m:r>
                                        <m:r>
                                          <a:rPr lang="en-GB" sz="6000" b="0" i="1" dirty="0" smtClean="0">
                                            <a:latin typeface="Cambria Math" panose="02040503050406030204" pitchFamily="18" charset="0"/>
                                          </a:rPr>
                                          <m:t>𝐸</m:t>
                                        </m:r>
                                        <m:r>
                                          <a:rPr lang="en-GB" sz="6000" b="0" i="1" dirty="0" smtClean="0">
                                            <a:latin typeface="Cambria Math" panose="02040503050406030204" pitchFamily="18" charset="0"/>
                                          </a:rPr>
                                          <m:t>,</m:t>
                                        </m:r>
                                        <m:sSub>
                                          <m:sSubPr>
                                            <m:ctrlPr>
                                              <a:rPr lang="en-GB" sz="6000" b="0" i="1" dirty="0" smtClean="0">
                                                <a:latin typeface="Cambria Math" panose="02040503050406030204" pitchFamily="18" charset="0"/>
                                              </a:rPr>
                                            </m:ctrlPr>
                                          </m:sSubPr>
                                          <m:e>
                                            <m:r>
                                              <a:rPr lang="en-GB" sz="6000" b="0" i="1" dirty="0" smtClean="0">
                                                <a:latin typeface="Cambria Math" panose="02040503050406030204" pitchFamily="18" charset="0"/>
                                              </a:rPr>
                                              <m:t>𝐿</m:t>
                                            </m:r>
                                          </m:e>
                                          <m:sub>
                                            <m:r>
                                              <a:rPr lang="en-GB" sz="6000" b="0" i="1" dirty="0" smtClean="0">
                                                <a:latin typeface="Cambria Math" panose="02040503050406030204" pitchFamily="18" charset="0"/>
                                              </a:rPr>
                                              <m:t>𝑒𝑓𝑓</m:t>
                                            </m:r>
                                          </m:sub>
                                        </m:sSub>
                                        <m:r>
                                          <a:rPr lang="en-GB" sz="6000" b="0" i="1" dirty="0" smtClean="0">
                                            <a:latin typeface="Cambria Math" panose="02040503050406030204" pitchFamily="18" charset="0"/>
                                          </a:rPr>
                                          <m:t>,</m:t>
                                        </m:r>
                                        <m:r>
                                          <a:rPr lang="en-GB" sz="6000" b="0" i="1" dirty="0" smtClean="0">
                                            <a:latin typeface="Cambria Math" panose="02040503050406030204" pitchFamily="18" charset="0"/>
                                          </a:rPr>
                                          <m:t>𝑅</m:t>
                                        </m:r>
                                      </m:e>
                                    </m:d>
                                    <m:r>
                                      <a:rPr lang="en-GB" sz="6000" b="0" i="1" dirty="0" smtClean="0">
                                        <a:latin typeface="Cambria Math" panose="02040503050406030204" pitchFamily="18" charset="0"/>
                                      </a:rPr>
                                      <m:t>−</m:t>
                                    </m:r>
                                    <m:sSubSup>
                                      <m:sSubSupPr>
                                        <m:ctrlPr>
                                          <a:rPr lang="en-GB" sz="6000" b="0" i="1" dirty="0" smtClean="0">
                                            <a:latin typeface="Cambria Math" panose="02040503050406030204" pitchFamily="18" charset="0"/>
                                          </a:rPr>
                                        </m:ctrlPr>
                                      </m:sSubSupPr>
                                      <m:e>
                                        <m:r>
                                          <a:rPr lang="en-GB" sz="6000" b="0" i="1" dirty="0" smtClean="0">
                                            <a:latin typeface="Cambria Math" panose="02040503050406030204" pitchFamily="18" charset="0"/>
                                          </a:rPr>
                                          <m:t>h</m:t>
                                        </m:r>
                                      </m:e>
                                      <m:sub>
                                        <m:r>
                                          <a:rPr lang="en-GB" sz="6000" b="0" i="1" dirty="0" smtClean="0">
                                            <a:latin typeface="Cambria Math" panose="02040503050406030204" pitchFamily="18" charset="0"/>
                                          </a:rPr>
                                          <m:t>𝐷𝑎𝑡𝑎</m:t>
                                        </m:r>
                                      </m:sub>
                                      <m:sup>
                                        <m:r>
                                          <a:rPr lang="en-GB" sz="6000" b="0" i="1" dirty="0" smtClean="0">
                                            <a:latin typeface="Cambria Math" panose="02040503050406030204" pitchFamily="18" charset="0"/>
                                          </a:rPr>
                                          <m:t>𝑖</m:t>
                                        </m:r>
                                      </m:sup>
                                    </m:sSubSup>
                                    <m:d>
                                      <m:dPr>
                                        <m:ctrlPr>
                                          <a:rPr lang="en-GB" sz="6000" b="0" i="1" dirty="0" smtClean="0">
                                            <a:latin typeface="Cambria Math" panose="02040503050406030204" pitchFamily="18" charset="0"/>
                                          </a:rPr>
                                        </m:ctrlPr>
                                      </m:dPr>
                                      <m:e>
                                        <m:r>
                                          <m:rPr>
                                            <m:sty m:val="p"/>
                                          </m:rPr>
                                          <a:rPr lang="en-GB" sz="6000" b="0" i="0" dirty="0" smtClean="0">
                                            <a:latin typeface="Cambria Math" panose="02040503050406030204" pitchFamily="18" charset="0"/>
                                          </a:rPr>
                                          <m:t>Δ</m:t>
                                        </m:r>
                                        <m:r>
                                          <a:rPr lang="en-GB" sz="6000" b="0" i="1" dirty="0" smtClean="0">
                                            <a:latin typeface="Cambria Math" panose="02040503050406030204" pitchFamily="18" charset="0"/>
                                          </a:rPr>
                                          <m:t>𝐸</m:t>
                                        </m:r>
                                      </m:e>
                                    </m:d>
                                  </m:e>
                                </m:d>
                              </m:e>
                              <m:sup>
                                <m:r>
                                  <a:rPr lang="en-GB" sz="6000" b="0" i="1" dirty="0" smtClean="0">
                                    <a:latin typeface="Cambria Math" panose="02040503050406030204" pitchFamily="18" charset="0"/>
                                  </a:rPr>
                                  <m:t>2</m:t>
                                </m:r>
                              </m:sup>
                            </m:sSup>
                          </m:num>
                          <m:den>
                            <m:sSup>
                              <m:sSupPr>
                                <m:ctrlPr>
                                  <a:rPr lang="en-GB" sz="6000" b="0" i="1" dirty="0" smtClean="0">
                                    <a:latin typeface="Cambria Math" panose="02040503050406030204" pitchFamily="18" charset="0"/>
                                  </a:rPr>
                                </m:ctrlPr>
                              </m:sSupPr>
                              <m:e>
                                <m:d>
                                  <m:dPr>
                                    <m:ctrlPr>
                                      <a:rPr lang="en-GB" sz="6000" b="0" i="1" dirty="0" smtClean="0">
                                        <a:latin typeface="Cambria Math" panose="02040503050406030204" pitchFamily="18" charset="0"/>
                                      </a:rPr>
                                    </m:ctrlPr>
                                  </m:dPr>
                                  <m:e>
                                    <m:r>
                                      <m:rPr>
                                        <m:sty m:val="p"/>
                                      </m:rPr>
                                      <a:rPr lang="en-GB" sz="6000" b="0" i="0" dirty="0" smtClean="0">
                                        <a:latin typeface="Cambria Math" panose="02040503050406030204" pitchFamily="18" charset="0"/>
                                      </a:rPr>
                                      <m:t>Δ</m:t>
                                    </m:r>
                                    <m:sSubSup>
                                      <m:sSubSupPr>
                                        <m:ctrlPr>
                                          <a:rPr lang="en-GB" sz="6000" i="1" dirty="0">
                                            <a:latin typeface="Cambria Math" panose="02040503050406030204" pitchFamily="18" charset="0"/>
                                          </a:rPr>
                                        </m:ctrlPr>
                                      </m:sSubSupPr>
                                      <m:e>
                                        <m:r>
                                          <a:rPr lang="en-GB" sz="6000" i="1" dirty="0">
                                            <a:latin typeface="Cambria Math" panose="02040503050406030204" pitchFamily="18" charset="0"/>
                                          </a:rPr>
                                          <m:t>h</m:t>
                                        </m:r>
                                      </m:e>
                                      <m:sub>
                                        <m:r>
                                          <a:rPr lang="en-GB" sz="6000" i="1" dirty="0">
                                            <a:latin typeface="Cambria Math" panose="02040503050406030204" pitchFamily="18" charset="0"/>
                                          </a:rPr>
                                          <m:t>𝑀𝐶</m:t>
                                        </m:r>
                                      </m:sub>
                                      <m:sup>
                                        <m:r>
                                          <a:rPr lang="en-GB" sz="6000" i="1" dirty="0">
                                            <a:latin typeface="Cambria Math" panose="02040503050406030204" pitchFamily="18" charset="0"/>
                                          </a:rPr>
                                          <m:t>𝑖</m:t>
                                        </m:r>
                                      </m:sup>
                                    </m:sSubSup>
                                  </m:e>
                                </m:d>
                              </m:e>
                              <m:sup>
                                <m:r>
                                  <a:rPr lang="en-GB" sz="6000" b="0" i="1" dirty="0" smtClean="0">
                                    <a:latin typeface="Cambria Math" panose="02040503050406030204" pitchFamily="18" charset="0"/>
                                  </a:rPr>
                                  <m:t>2</m:t>
                                </m:r>
                              </m:sup>
                            </m:sSup>
                            <m:r>
                              <a:rPr lang="en-GB" sz="6000" b="0" i="1" dirty="0" smtClean="0">
                                <a:latin typeface="Cambria Math" panose="02040503050406030204" pitchFamily="18" charset="0"/>
                              </a:rPr>
                              <m:t>+</m:t>
                            </m:r>
                            <m:sSup>
                              <m:sSupPr>
                                <m:ctrlPr>
                                  <a:rPr lang="en-GB" sz="6000" b="0" i="1" dirty="0" smtClean="0">
                                    <a:latin typeface="Cambria Math" panose="02040503050406030204" pitchFamily="18" charset="0"/>
                                  </a:rPr>
                                </m:ctrlPr>
                              </m:sSupPr>
                              <m:e>
                                <m:d>
                                  <m:dPr>
                                    <m:ctrlPr>
                                      <a:rPr lang="en-GB" sz="6000" b="0" i="1" dirty="0" smtClean="0">
                                        <a:latin typeface="Cambria Math" panose="02040503050406030204" pitchFamily="18" charset="0"/>
                                      </a:rPr>
                                    </m:ctrlPr>
                                  </m:dPr>
                                  <m:e>
                                    <m:r>
                                      <m:rPr>
                                        <m:sty m:val="p"/>
                                      </m:rPr>
                                      <a:rPr lang="en-GB" sz="6000" b="0" i="0" dirty="0" smtClean="0">
                                        <a:latin typeface="Cambria Math" panose="02040503050406030204" pitchFamily="18" charset="0"/>
                                      </a:rPr>
                                      <m:t>Δ</m:t>
                                    </m:r>
                                    <m:sSubSup>
                                      <m:sSubSupPr>
                                        <m:ctrlPr>
                                          <a:rPr lang="en-GB" sz="6000" i="1" dirty="0">
                                            <a:latin typeface="Cambria Math" panose="02040503050406030204" pitchFamily="18" charset="0"/>
                                          </a:rPr>
                                        </m:ctrlPr>
                                      </m:sSubSupPr>
                                      <m:e>
                                        <m:r>
                                          <a:rPr lang="en-GB" sz="6000" i="1" dirty="0">
                                            <a:latin typeface="Cambria Math" panose="02040503050406030204" pitchFamily="18" charset="0"/>
                                          </a:rPr>
                                          <m:t>h</m:t>
                                        </m:r>
                                      </m:e>
                                      <m:sub>
                                        <m:r>
                                          <a:rPr lang="en-GB" sz="6000" i="1" dirty="0">
                                            <a:latin typeface="Cambria Math" panose="02040503050406030204" pitchFamily="18" charset="0"/>
                                          </a:rPr>
                                          <m:t>𝐷𝑎𝑡𝑎</m:t>
                                        </m:r>
                                      </m:sub>
                                      <m:sup>
                                        <m:r>
                                          <a:rPr lang="en-GB" sz="6000" i="1" dirty="0">
                                            <a:latin typeface="Cambria Math" panose="02040503050406030204" pitchFamily="18" charset="0"/>
                                          </a:rPr>
                                          <m:t>𝑖</m:t>
                                        </m:r>
                                      </m:sup>
                                    </m:sSubSup>
                                  </m:e>
                                </m:d>
                              </m:e>
                              <m:sup>
                                <m:r>
                                  <a:rPr lang="en-GB" sz="6000" b="0" i="1" dirty="0" smtClean="0">
                                    <a:latin typeface="Cambria Math" panose="02040503050406030204" pitchFamily="18" charset="0"/>
                                  </a:rPr>
                                  <m:t>2</m:t>
                                </m:r>
                              </m:sup>
                            </m:sSup>
                          </m:den>
                        </m:f>
                      </m:e>
                    </m:nary>
                  </m:oMath>
                </a14:m>
                <a:endParaRPr lang="en-IL" sz="6000" dirty="0"/>
              </a:p>
            </p:txBody>
          </p:sp>
        </mc:Choice>
        <mc:Fallback xmlns="">
          <p:sp>
            <p:nvSpPr>
              <p:cNvPr id="5" name="תיבת טקסט 4">
                <a:extLst>
                  <a:ext uri="{FF2B5EF4-FFF2-40B4-BE49-F238E27FC236}">
                    <a16:creationId xmlns:a16="http://schemas.microsoft.com/office/drawing/2014/main" id="{9E4F46BD-34FB-C117-CC53-C943AD3BDCA9}"/>
                  </a:ext>
                </a:extLst>
              </p:cNvPr>
              <p:cNvSpPr txBox="1">
                <a:spLocks noRot="1" noChangeAspect="1" noMove="1" noResize="1" noEditPoints="1" noAdjustHandles="1" noChangeArrowheads="1" noChangeShapeType="1" noTextEdit="1"/>
              </p:cNvSpPr>
              <p:nvPr/>
            </p:nvSpPr>
            <p:spPr>
              <a:xfrm>
                <a:off x="161755" y="1690745"/>
                <a:ext cx="12276478" cy="3338093"/>
              </a:xfrm>
              <a:prstGeom prst="rect">
                <a:avLst/>
              </a:prstGeom>
              <a:blipFill>
                <a:blip r:embed="rId4"/>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41140814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AFED3163-ABB2-9964-86DE-D064F3854ADD}"/>
                  </a:ext>
                </a:extLst>
              </p:cNvPr>
              <p:cNvSpPr txBox="1"/>
              <p:nvPr/>
            </p:nvSpPr>
            <p:spPr>
              <a:xfrm>
                <a:off x="0" y="335280"/>
                <a:ext cx="12599988" cy="10493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5400" b="0" i="1" dirty="0" smtClean="0">
                              <a:latin typeface="Cambria Math" panose="02040503050406030204" pitchFamily="18" charset="0"/>
                            </a:rPr>
                          </m:ctrlPr>
                        </m:sSubPr>
                        <m:e>
                          <m:r>
                            <a:rPr lang="en-GB" sz="5400" b="0" i="1" dirty="0" smtClean="0">
                              <a:latin typeface="Cambria Math" panose="02040503050406030204" pitchFamily="18" charset="0"/>
                            </a:rPr>
                            <m:t>𝐿</m:t>
                          </m:r>
                        </m:e>
                        <m:sub>
                          <m:r>
                            <a:rPr lang="en-GB" sz="5400" b="0" i="1" dirty="0" smtClean="0">
                              <a:latin typeface="Cambria Math" panose="02040503050406030204" pitchFamily="18" charset="0"/>
                            </a:rPr>
                            <m:t>𝑒𝑓𝑓</m:t>
                          </m:r>
                          <m:r>
                            <a:rPr lang="en-GB" sz="5400" b="0" i="1" dirty="0" smtClean="0">
                              <a:latin typeface="Cambria Math" panose="02040503050406030204" pitchFamily="18" charset="0"/>
                            </a:rPr>
                            <m:t>,</m:t>
                          </m:r>
                          <m:r>
                            <a:rPr lang="en-GB" sz="5400" b="0" i="1" dirty="0" smtClean="0">
                              <a:latin typeface="Cambria Math" panose="02040503050406030204" pitchFamily="18" charset="0"/>
                            </a:rPr>
                            <m:t>𝑓𝑖𝑡</m:t>
                          </m:r>
                        </m:sub>
                      </m:sSub>
                      <m:r>
                        <a:rPr lang="en-GB" sz="5400" b="0" i="1" dirty="0" smtClean="0">
                          <a:latin typeface="Cambria Math" panose="02040503050406030204" pitchFamily="18" charset="0"/>
                        </a:rPr>
                        <m:t>=</m:t>
                      </m:r>
                      <m:r>
                        <a:rPr lang="en-GB" sz="5400" b="0" i="1" dirty="0" smtClean="0">
                          <a:latin typeface="Cambria Math" panose="02040503050406030204" pitchFamily="18" charset="0"/>
                        </a:rPr>
                        <m:t>𝑚𝑖𝑛𝑖𝑚𝑖𝑧𝑒𝑟</m:t>
                      </m:r>
                      <m:r>
                        <a:rPr lang="en-GB" sz="5400" b="0" i="1" dirty="0" smtClean="0">
                          <a:latin typeface="Cambria Math" panose="02040503050406030204" pitchFamily="18" charset="0"/>
                        </a:rPr>
                        <m:t> </m:t>
                      </m:r>
                      <m:r>
                        <a:rPr lang="en-GB" sz="5400" b="0" i="1" dirty="0" smtClean="0">
                          <a:latin typeface="Cambria Math" panose="02040503050406030204" pitchFamily="18" charset="0"/>
                        </a:rPr>
                        <m:t>𝑜𝑓</m:t>
                      </m:r>
                      <m:sSup>
                        <m:sSupPr>
                          <m:ctrlPr>
                            <a:rPr lang="en-GB" sz="5400" i="1" dirty="0">
                              <a:latin typeface="Cambria Math" panose="02040503050406030204" pitchFamily="18" charset="0"/>
                            </a:rPr>
                          </m:ctrlPr>
                        </m:sSupPr>
                        <m:e>
                          <m:r>
                            <a:rPr lang="en-GB" sz="5400" i="1" dirty="0">
                              <a:latin typeface="Cambria Math" panose="02040503050406030204" pitchFamily="18" charset="0"/>
                            </a:rPr>
                            <m:t>𝜒</m:t>
                          </m:r>
                        </m:e>
                        <m:sup>
                          <m:r>
                            <a:rPr lang="en-GB" sz="5400" i="1" dirty="0">
                              <a:latin typeface="Cambria Math" panose="02040503050406030204" pitchFamily="18" charset="0"/>
                            </a:rPr>
                            <m:t>2</m:t>
                          </m:r>
                        </m:sup>
                      </m:sSup>
                      <m:d>
                        <m:dPr>
                          <m:ctrlPr>
                            <a:rPr lang="en-GB" sz="5400" i="1" dirty="0">
                              <a:latin typeface="Cambria Math" panose="02040503050406030204" pitchFamily="18" charset="0"/>
                            </a:rPr>
                          </m:ctrlPr>
                        </m:dPr>
                        <m:e>
                          <m:sSub>
                            <m:sSubPr>
                              <m:ctrlPr>
                                <a:rPr lang="en-GB" sz="5400" i="1" dirty="0">
                                  <a:latin typeface="Cambria Math" panose="02040503050406030204" pitchFamily="18" charset="0"/>
                                </a:rPr>
                              </m:ctrlPr>
                            </m:sSubPr>
                            <m:e>
                              <m:r>
                                <a:rPr lang="en-GB" sz="5400" i="1" dirty="0">
                                  <a:latin typeface="Cambria Math" panose="02040503050406030204" pitchFamily="18" charset="0"/>
                                </a:rPr>
                                <m:t>𝐿</m:t>
                              </m:r>
                            </m:e>
                            <m:sub>
                              <m:r>
                                <a:rPr lang="en-GB" sz="5400" i="1" dirty="0">
                                  <a:latin typeface="Cambria Math" panose="02040503050406030204" pitchFamily="18" charset="0"/>
                                </a:rPr>
                                <m:t>𝑒𝑓𝑓</m:t>
                              </m:r>
                            </m:sub>
                          </m:sSub>
                          <m:r>
                            <a:rPr lang="en-GB" sz="5400" i="1" dirty="0">
                              <a:latin typeface="Cambria Math" panose="02040503050406030204" pitchFamily="18" charset="0"/>
                            </a:rPr>
                            <m:t>,</m:t>
                          </m:r>
                          <m:r>
                            <a:rPr lang="en-GB" sz="5400" i="1" dirty="0">
                              <a:latin typeface="Cambria Math" panose="02040503050406030204" pitchFamily="18" charset="0"/>
                            </a:rPr>
                            <m:t>𝑅</m:t>
                          </m:r>
                        </m:e>
                      </m:d>
                      <m:r>
                        <a:rPr lang="en-GB" sz="5400" b="0" i="1" dirty="0" smtClean="0">
                          <a:latin typeface="Cambria Math" panose="02040503050406030204" pitchFamily="18" charset="0"/>
                        </a:rPr>
                        <m:t>±</m:t>
                      </m:r>
                      <m:sSub>
                        <m:sSubPr>
                          <m:ctrlPr>
                            <a:rPr lang="en-GB" sz="5400" b="0" i="1" dirty="0" smtClean="0">
                              <a:latin typeface="Cambria Math" panose="02040503050406030204" pitchFamily="18" charset="0"/>
                            </a:rPr>
                          </m:ctrlPr>
                        </m:sSubPr>
                        <m:e>
                          <m:r>
                            <a:rPr lang="en-GB" sz="5400" b="0" i="1" dirty="0" smtClean="0">
                              <a:latin typeface="Cambria Math" panose="02040503050406030204" pitchFamily="18" charset="0"/>
                            </a:rPr>
                            <m:t>𝜎</m:t>
                          </m:r>
                        </m:e>
                        <m:sub>
                          <m:r>
                            <a:rPr lang="en-GB" sz="5400" b="0" i="1" dirty="0" smtClean="0">
                              <a:latin typeface="Cambria Math" panose="02040503050406030204" pitchFamily="18" charset="0"/>
                            </a:rPr>
                            <m:t>𝑡𝑜𝑡</m:t>
                          </m:r>
                        </m:sub>
                      </m:sSub>
                    </m:oMath>
                  </m:oMathPara>
                </a14:m>
                <a:endParaRPr lang="en-IL" sz="5400" dirty="0"/>
              </a:p>
            </p:txBody>
          </p:sp>
        </mc:Choice>
        <mc:Fallback xmlns="">
          <p:sp>
            <p:nvSpPr>
              <p:cNvPr id="5" name="תיבת טקסט 4">
                <a:extLst>
                  <a:ext uri="{FF2B5EF4-FFF2-40B4-BE49-F238E27FC236}">
                    <a16:creationId xmlns:a16="http://schemas.microsoft.com/office/drawing/2014/main" id="{AFED3163-ABB2-9964-86DE-D064F3854ADD}"/>
                  </a:ext>
                </a:extLst>
              </p:cNvPr>
              <p:cNvSpPr txBox="1">
                <a:spLocks noRot="1" noChangeAspect="1" noMove="1" noResize="1" noEditPoints="1" noAdjustHandles="1" noChangeArrowheads="1" noChangeShapeType="1" noTextEdit="1"/>
              </p:cNvSpPr>
              <p:nvPr/>
            </p:nvSpPr>
            <p:spPr>
              <a:xfrm>
                <a:off x="0" y="335280"/>
                <a:ext cx="12599988" cy="1049390"/>
              </a:xfrm>
              <a:prstGeom prst="rect">
                <a:avLst/>
              </a:prstGeom>
              <a:blipFill>
                <a:blip r:embed="rId2"/>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C95A1306-4D71-22B5-B61B-213D3B6E35A2}"/>
                  </a:ext>
                </a:extLst>
              </p:cNvPr>
              <p:cNvSpPr txBox="1"/>
              <p:nvPr/>
            </p:nvSpPr>
            <p:spPr>
              <a:xfrm>
                <a:off x="0" y="1786062"/>
                <a:ext cx="7874000" cy="14701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4400" b="0" i="1" dirty="0" smtClean="0">
                              <a:latin typeface="Cambria Math" panose="02040503050406030204" pitchFamily="18" charset="0"/>
                            </a:rPr>
                          </m:ctrlPr>
                        </m:sSubPr>
                        <m:e>
                          <m:r>
                            <a:rPr lang="en-GB" sz="4400" b="0" i="1" dirty="0" smtClean="0">
                              <a:latin typeface="Cambria Math" panose="02040503050406030204" pitchFamily="18" charset="0"/>
                            </a:rPr>
                            <m:t>𝜎</m:t>
                          </m:r>
                        </m:e>
                        <m:sub>
                          <m:r>
                            <a:rPr lang="en-GB" sz="4400" b="0" i="1" dirty="0" smtClean="0">
                              <a:latin typeface="Cambria Math" panose="02040503050406030204" pitchFamily="18" charset="0"/>
                            </a:rPr>
                            <m:t>𝑡𝑜𝑡</m:t>
                          </m:r>
                        </m:sub>
                      </m:sSub>
                      <m:r>
                        <a:rPr lang="en-GB" sz="4400" b="0" i="1" dirty="0" smtClean="0">
                          <a:latin typeface="Cambria Math" panose="02040503050406030204" pitchFamily="18" charset="0"/>
                        </a:rPr>
                        <m:t>=</m:t>
                      </m:r>
                      <m:rad>
                        <m:radPr>
                          <m:degHide m:val="on"/>
                          <m:ctrlPr>
                            <a:rPr lang="en-GB" sz="4400" b="0" i="1" dirty="0" smtClean="0">
                              <a:latin typeface="Cambria Math" panose="02040503050406030204" pitchFamily="18" charset="0"/>
                            </a:rPr>
                          </m:ctrlPr>
                        </m:radPr>
                        <m:deg/>
                        <m:e>
                          <m:r>
                            <a:rPr lang="en-GB" sz="4400" b="0" i="1" dirty="0" smtClean="0">
                              <a:latin typeface="Cambria Math" panose="02040503050406030204" pitchFamily="18" charset="0"/>
                            </a:rPr>
                            <m:t>𝑠𝑖𝑔𝑚</m:t>
                          </m:r>
                          <m:sSubSup>
                            <m:sSubSupPr>
                              <m:ctrlPr>
                                <a:rPr lang="en-GB" sz="4400" b="0" i="1" dirty="0" smtClean="0">
                                  <a:latin typeface="Cambria Math" panose="02040503050406030204" pitchFamily="18" charset="0"/>
                                </a:rPr>
                              </m:ctrlPr>
                            </m:sSubSupPr>
                            <m:e>
                              <m:r>
                                <a:rPr lang="en-GB" sz="4400" b="0" i="1" dirty="0" smtClean="0">
                                  <a:latin typeface="Cambria Math" panose="02040503050406030204" pitchFamily="18" charset="0"/>
                                </a:rPr>
                                <m:t>𝑎</m:t>
                              </m:r>
                            </m:e>
                            <m:sub>
                              <m:r>
                                <a:rPr lang="en-GB" sz="4400" b="0" i="1" dirty="0" smtClean="0">
                                  <a:latin typeface="Cambria Math" panose="02040503050406030204" pitchFamily="18" charset="0"/>
                                </a:rPr>
                                <m:t>2</m:t>
                              </m:r>
                              <m:r>
                                <a:rPr lang="en-GB" sz="4400" b="0" i="1" dirty="0" smtClean="0">
                                  <a:latin typeface="Cambria Math" panose="02040503050406030204" pitchFamily="18" charset="0"/>
                                </a:rPr>
                                <m:t>𝐷</m:t>
                              </m:r>
                              <m:r>
                                <a:rPr lang="en-GB" sz="4400" b="0" i="1" dirty="0" smtClean="0">
                                  <a:latin typeface="Cambria Math" panose="02040503050406030204" pitchFamily="18" charset="0"/>
                                </a:rPr>
                                <m:t> </m:t>
                              </m:r>
                              <m:r>
                                <a:rPr lang="en-GB" sz="4400" b="0" i="1" dirty="0" smtClean="0">
                                  <a:latin typeface="Cambria Math" panose="02040503050406030204" pitchFamily="18" charset="0"/>
                                </a:rPr>
                                <m:t>𝑔𝑟𝑖𝑑</m:t>
                              </m:r>
                            </m:sub>
                            <m:sup>
                              <m:r>
                                <a:rPr lang="en-GB" sz="4400" b="0" i="1" dirty="0" smtClean="0">
                                  <a:latin typeface="Cambria Math" panose="02040503050406030204" pitchFamily="18" charset="0"/>
                                </a:rPr>
                                <m:t>2</m:t>
                              </m:r>
                            </m:sup>
                          </m:sSubSup>
                          <m:r>
                            <a:rPr lang="en-GB" sz="4400" b="0" i="1" dirty="0" smtClean="0">
                              <a:latin typeface="Cambria Math" panose="02040503050406030204" pitchFamily="18" charset="0"/>
                            </a:rPr>
                            <m:t>+</m:t>
                          </m:r>
                          <m:sSubSup>
                            <m:sSubSupPr>
                              <m:ctrlPr>
                                <a:rPr lang="en-GB" sz="4400" b="0" i="1" dirty="0" smtClean="0">
                                  <a:latin typeface="Cambria Math" panose="02040503050406030204" pitchFamily="18" charset="0"/>
                                </a:rPr>
                              </m:ctrlPr>
                            </m:sSubSupPr>
                            <m:e>
                              <m:r>
                                <a:rPr lang="en-GB" sz="4400" b="0" i="1" dirty="0" smtClean="0">
                                  <a:latin typeface="Cambria Math" panose="02040503050406030204" pitchFamily="18" charset="0"/>
                                </a:rPr>
                                <m:t>𝜎</m:t>
                              </m:r>
                            </m:e>
                            <m:sub>
                              <m:r>
                                <a:rPr lang="en-GB" sz="4400" b="0" i="1" dirty="0" smtClean="0">
                                  <a:latin typeface="Cambria Math" panose="02040503050406030204" pitchFamily="18" charset="0"/>
                                </a:rPr>
                                <m:t>𝑠𝑎𝑚𝑝𝑙𝑒</m:t>
                              </m:r>
                            </m:sub>
                            <m:sup>
                              <m:r>
                                <a:rPr lang="en-GB" sz="4400" b="0" i="1" dirty="0" smtClean="0">
                                  <a:latin typeface="Cambria Math" panose="02040503050406030204" pitchFamily="18" charset="0"/>
                                </a:rPr>
                                <m:t>2</m:t>
                              </m:r>
                            </m:sup>
                          </m:sSubSup>
                        </m:e>
                      </m:rad>
                    </m:oMath>
                  </m:oMathPara>
                </a14:m>
                <a:endParaRPr lang="en-IL" sz="4400" dirty="0"/>
              </a:p>
            </p:txBody>
          </p:sp>
        </mc:Choice>
        <mc:Fallback xmlns="">
          <p:sp>
            <p:nvSpPr>
              <p:cNvPr id="7" name="תיבת טקסט 6">
                <a:extLst>
                  <a:ext uri="{FF2B5EF4-FFF2-40B4-BE49-F238E27FC236}">
                    <a16:creationId xmlns:a16="http://schemas.microsoft.com/office/drawing/2014/main" id="{C95A1306-4D71-22B5-B61B-213D3B6E35A2}"/>
                  </a:ext>
                </a:extLst>
              </p:cNvPr>
              <p:cNvSpPr txBox="1">
                <a:spLocks noRot="1" noChangeAspect="1" noMove="1" noResize="1" noEditPoints="1" noAdjustHandles="1" noChangeArrowheads="1" noChangeShapeType="1" noTextEdit="1"/>
              </p:cNvSpPr>
              <p:nvPr/>
            </p:nvSpPr>
            <p:spPr>
              <a:xfrm>
                <a:off x="0" y="1786062"/>
                <a:ext cx="7874000" cy="1470146"/>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45F4924C-3EDB-5832-6613-7D3702E3F424}"/>
                  </a:ext>
                </a:extLst>
              </p:cNvPr>
              <p:cNvSpPr txBox="1"/>
              <p:nvPr/>
            </p:nvSpPr>
            <p:spPr>
              <a:xfrm>
                <a:off x="0" y="3657600"/>
                <a:ext cx="12263120" cy="624786"/>
              </a:xfrm>
              <a:prstGeom prst="rect">
                <a:avLst/>
              </a:prstGeom>
              <a:noFill/>
            </p:spPr>
            <p:txBody>
              <a:bodyPr wrap="square">
                <a:spAutoFit/>
              </a:bodyPr>
              <a:lstStyle/>
              <a:p>
                <a14:m>
                  <m:oMath xmlns:m="http://schemas.openxmlformats.org/officeDocument/2006/math">
                    <m:r>
                      <a:rPr lang="en-GB" sz="3200" b="0" i="1" dirty="0" smtClean="0">
                        <a:latin typeface="Cambria Math" panose="02040503050406030204" pitchFamily="18" charset="0"/>
                      </a:rPr>
                      <m:t>𝑠𝑖𝑔𝑚</m:t>
                    </m:r>
                    <m:sSub>
                      <m:sSubPr>
                        <m:ctrlPr>
                          <a:rPr lang="en-GB" sz="3200" b="0" i="1" dirty="0" smtClean="0">
                            <a:latin typeface="Cambria Math" panose="02040503050406030204" pitchFamily="18" charset="0"/>
                          </a:rPr>
                        </m:ctrlPr>
                      </m:sSubPr>
                      <m:e>
                        <m:r>
                          <a:rPr lang="en-GB" sz="3200" b="0" i="1" dirty="0" smtClean="0">
                            <a:latin typeface="Cambria Math" panose="02040503050406030204" pitchFamily="18" charset="0"/>
                          </a:rPr>
                          <m:t>𝑎</m:t>
                        </m:r>
                      </m:e>
                      <m:sub>
                        <m:r>
                          <a:rPr lang="en-GB" sz="3200" b="0" i="1" dirty="0" smtClean="0">
                            <a:latin typeface="Cambria Math" panose="02040503050406030204" pitchFamily="18" charset="0"/>
                          </a:rPr>
                          <m:t>2</m:t>
                        </m:r>
                        <m:r>
                          <a:rPr lang="en-GB" sz="3200" b="0" i="1" dirty="0" smtClean="0">
                            <a:latin typeface="Cambria Math" panose="02040503050406030204" pitchFamily="18" charset="0"/>
                          </a:rPr>
                          <m:t>𝐷</m:t>
                        </m:r>
                        <m:r>
                          <a:rPr lang="en-GB" sz="3200" b="0" i="1" dirty="0" smtClean="0">
                            <a:latin typeface="Cambria Math" panose="02040503050406030204" pitchFamily="18" charset="0"/>
                          </a:rPr>
                          <m:t> </m:t>
                        </m:r>
                        <m:r>
                          <a:rPr lang="en-GB" sz="3200" b="0" i="1" dirty="0" smtClean="0">
                            <a:latin typeface="Cambria Math" panose="02040503050406030204" pitchFamily="18" charset="0"/>
                          </a:rPr>
                          <m:t>𝑔𝑟𝑖𝑑</m:t>
                        </m:r>
                      </m:sub>
                    </m:sSub>
                    <m:r>
                      <a:rPr lang="en-GB" sz="3200" b="0" i="1" dirty="0" smtClean="0">
                        <a:latin typeface="Cambria Math" panose="02040503050406030204" pitchFamily="18" charset="0"/>
                      </a:rPr>
                      <m:t>=1</m:t>
                    </m:r>
                    <m:r>
                      <a:rPr lang="en-GB" sz="3200" b="0" i="1" dirty="0" smtClean="0">
                        <a:latin typeface="Cambria Math" panose="02040503050406030204" pitchFamily="18" charset="0"/>
                      </a:rPr>
                      <m:t>𝜎</m:t>
                    </m:r>
                    <m:r>
                      <a:rPr lang="en-GB" sz="3200" b="0" i="1" dirty="0" smtClean="0">
                        <a:latin typeface="Cambria Math" panose="02040503050406030204" pitchFamily="18" charset="0"/>
                      </a:rPr>
                      <m:t>∙</m:t>
                    </m:r>
                    <m:r>
                      <a:rPr lang="en-GB" sz="3200" b="0" i="1" dirty="0" smtClean="0">
                        <a:latin typeface="Cambria Math" panose="02040503050406030204" pitchFamily="18" charset="0"/>
                      </a:rPr>
                      <m:t>𝑑𝑜𝑓</m:t>
                    </m:r>
                    <m:r>
                      <a:rPr lang="en-GB" sz="3200" b="0" i="1" dirty="0" smtClean="0">
                        <a:latin typeface="Cambria Math" panose="02040503050406030204" pitchFamily="18" charset="0"/>
                      </a:rPr>
                      <m:t> </m:t>
                    </m:r>
                    <m:r>
                      <a:rPr lang="en-GB" sz="3200" b="0" i="1" dirty="0" smtClean="0">
                        <a:latin typeface="Cambria Math" panose="02040503050406030204" pitchFamily="18" charset="0"/>
                      </a:rPr>
                      <m:t>𝑎𝑤𝑎𝑦</m:t>
                    </m:r>
                    <m:r>
                      <a:rPr lang="en-GB" sz="3200" b="0" i="1" dirty="0" smtClean="0">
                        <a:latin typeface="Cambria Math" panose="02040503050406030204" pitchFamily="18" charset="0"/>
                      </a:rPr>
                      <m:t> </m:t>
                    </m:r>
                    <m:r>
                      <a:rPr lang="en-GB" sz="3200" b="0" i="1" dirty="0" smtClean="0">
                        <a:latin typeface="Cambria Math" panose="02040503050406030204" pitchFamily="18" charset="0"/>
                      </a:rPr>
                      <m:t>𝑓𝑟𝑜𝑚</m:t>
                    </m:r>
                    <m:r>
                      <a:rPr lang="en-GB" sz="3200" b="0" i="1" dirty="0" smtClean="0">
                        <a:latin typeface="Cambria Math" panose="02040503050406030204" pitchFamily="18" charset="0"/>
                      </a:rPr>
                      <m:t> </m:t>
                    </m:r>
                    <m:r>
                      <a:rPr lang="en-GB" sz="3200" b="0" i="1" dirty="0" smtClean="0">
                        <a:latin typeface="Cambria Math" panose="02040503050406030204" pitchFamily="18" charset="0"/>
                      </a:rPr>
                      <m:t>𝑚𝑖𝑛</m:t>
                    </m:r>
                  </m:oMath>
                </a14:m>
                <a:r>
                  <a:rPr lang="en-GB" sz="3200" dirty="0"/>
                  <a:t> </a:t>
                </a:r>
                <a14:m>
                  <m:oMath xmlns:m="http://schemas.openxmlformats.org/officeDocument/2006/math">
                    <m:sSup>
                      <m:sSupPr>
                        <m:ctrlPr>
                          <a:rPr lang="en-GB" sz="3200" i="1" dirty="0">
                            <a:latin typeface="Cambria Math" panose="02040503050406030204" pitchFamily="18" charset="0"/>
                          </a:rPr>
                        </m:ctrlPr>
                      </m:sSupPr>
                      <m:e>
                        <m:r>
                          <a:rPr lang="en-GB" sz="3200" i="1" dirty="0">
                            <a:latin typeface="Cambria Math" panose="02040503050406030204" pitchFamily="18" charset="0"/>
                          </a:rPr>
                          <m:t>𝜒</m:t>
                        </m:r>
                      </m:e>
                      <m:sup>
                        <m:r>
                          <a:rPr lang="en-GB" sz="3200" i="1" dirty="0">
                            <a:latin typeface="Cambria Math" panose="02040503050406030204" pitchFamily="18" charset="0"/>
                          </a:rPr>
                          <m:t>2</m:t>
                        </m:r>
                      </m:sup>
                    </m:sSup>
                    <m:r>
                      <a:rPr lang="en-GB" sz="3200" b="0" i="1" dirty="0" smtClean="0">
                        <a:latin typeface="Cambria Math" panose="02040503050406030204" pitchFamily="18" charset="0"/>
                      </a:rPr>
                      <m:t> </m:t>
                    </m:r>
                    <m:r>
                      <a:rPr lang="en-GB" sz="3200" b="0" i="1" dirty="0" smtClean="0">
                        <a:latin typeface="Cambria Math" panose="02040503050406030204" pitchFamily="18" charset="0"/>
                      </a:rPr>
                      <m:t>𝑖𝑛</m:t>
                    </m:r>
                    <m:r>
                      <a:rPr lang="en-GB" sz="3200" b="0" i="1" dirty="0" smtClean="0">
                        <a:latin typeface="Cambria Math" panose="02040503050406030204" pitchFamily="18" charset="0"/>
                      </a:rPr>
                      <m:t> 2</m:t>
                    </m:r>
                    <m:r>
                      <a:rPr lang="en-GB" sz="3200" b="0" i="1" dirty="0" smtClean="0">
                        <a:latin typeface="Cambria Math" panose="02040503050406030204" pitchFamily="18" charset="0"/>
                      </a:rPr>
                      <m:t>𝐷</m:t>
                    </m:r>
                    <m:r>
                      <a:rPr lang="en-GB" sz="3200" b="0" i="1" dirty="0" smtClean="0">
                        <a:latin typeface="Cambria Math" panose="02040503050406030204" pitchFamily="18" charset="0"/>
                      </a:rPr>
                      <m:t> </m:t>
                    </m:r>
                    <m:r>
                      <a:rPr lang="en-GB" sz="3200" b="0" i="1" dirty="0" smtClean="0">
                        <a:latin typeface="Cambria Math" panose="02040503050406030204" pitchFamily="18" charset="0"/>
                      </a:rPr>
                      <m:t>𝑝𝑎𝑟𝑎𝑚𝑒𝑡𝑒𝑟</m:t>
                    </m:r>
                    <m:r>
                      <a:rPr lang="en-GB" sz="3200" b="0" i="1" dirty="0" smtClean="0">
                        <a:latin typeface="Cambria Math" panose="02040503050406030204" pitchFamily="18" charset="0"/>
                      </a:rPr>
                      <m:t> </m:t>
                    </m:r>
                    <m:r>
                      <a:rPr lang="en-GB" sz="3200" b="0" i="1" dirty="0" smtClean="0">
                        <a:latin typeface="Cambria Math" panose="02040503050406030204" pitchFamily="18" charset="0"/>
                      </a:rPr>
                      <m:t>𝑠𝑝𝑎𝑐𝑒</m:t>
                    </m:r>
                  </m:oMath>
                </a14:m>
                <a:endParaRPr lang="en-IL" sz="3200" dirty="0"/>
              </a:p>
            </p:txBody>
          </p:sp>
        </mc:Choice>
        <mc:Fallback xmlns="">
          <p:sp>
            <p:nvSpPr>
              <p:cNvPr id="9" name="תיבת טקסט 8">
                <a:extLst>
                  <a:ext uri="{FF2B5EF4-FFF2-40B4-BE49-F238E27FC236}">
                    <a16:creationId xmlns:a16="http://schemas.microsoft.com/office/drawing/2014/main" id="{45F4924C-3EDB-5832-6613-7D3702E3F424}"/>
                  </a:ext>
                </a:extLst>
              </p:cNvPr>
              <p:cNvSpPr txBox="1">
                <a:spLocks noRot="1" noChangeAspect="1" noMove="1" noResize="1" noEditPoints="1" noAdjustHandles="1" noChangeArrowheads="1" noChangeShapeType="1" noTextEdit="1"/>
              </p:cNvSpPr>
              <p:nvPr/>
            </p:nvSpPr>
            <p:spPr>
              <a:xfrm>
                <a:off x="0" y="3657600"/>
                <a:ext cx="12263120" cy="624786"/>
              </a:xfrm>
              <a:prstGeom prst="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7B69ADDB-8AEC-1B67-0918-EC66460AFA93}"/>
                  </a:ext>
                </a:extLst>
              </p:cNvPr>
              <p:cNvSpPr txBox="1"/>
              <p:nvPr/>
            </p:nvSpPr>
            <p:spPr>
              <a:xfrm>
                <a:off x="81280" y="4541538"/>
                <a:ext cx="11196320" cy="25207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3600" b="0" i="1" dirty="0" smtClean="0">
                              <a:latin typeface="Cambria Math" panose="02040503050406030204" pitchFamily="18" charset="0"/>
                            </a:rPr>
                          </m:ctrlPr>
                        </m:sSubPr>
                        <m:e>
                          <m:r>
                            <a:rPr lang="en-GB" sz="3600" b="0" i="1" dirty="0" smtClean="0">
                              <a:latin typeface="Cambria Math" panose="02040503050406030204" pitchFamily="18" charset="0"/>
                            </a:rPr>
                            <m:t>𝜎</m:t>
                          </m:r>
                        </m:e>
                        <m:sub>
                          <m:r>
                            <a:rPr lang="en-GB" sz="3600" b="0" i="1" dirty="0" smtClean="0">
                              <a:latin typeface="Cambria Math" panose="02040503050406030204" pitchFamily="18" charset="0"/>
                            </a:rPr>
                            <m:t>𝑠𝑎𝑚𝑝𝑙𝑒</m:t>
                          </m:r>
                        </m:sub>
                      </m:sSub>
                      <m:r>
                        <a:rPr lang="en-GB" sz="3600" b="0" i="1" dirty="0" smtClean="0">
                          <a:latin typeface="Cambria Math" panose="02040503050406030204" pitchFamily="18" charset="0"/>
                        </a:rPr>
                        <m:t>=</m:t>
                      </m:r>
                      <m:r>
                        <a:rPr lang="en-GB" sz="3600" b="0" i="1" dirty="0" smtClean="0">
                          <a:latin typeface="Cambria Math" panose="02040503050406030204" pitchFamily="18" charset="0"/>
                        </a:rPr>
                        <m:t>𝑒𝑟𝑟𝑜𝑟</m:t>
                      </m:r>
                      <m:r>
                        <a:rPr lang="en-GB" sz="3600" b="0" i="1" dirty="0" smtClean="0">
                          <a:latin typeface="Cambria Math" panose="02040503050406030204" pitchFamily="18" charset="0"/>
                        </a:rPr>
                        <m:t> </m:t>
                      </m:r>
                      <m:r>
                        <a:rPr lang="en-GB" sz="3600" b="0" i="1" dirty="0" smtClean="0">
                          <a:latin typeface="Cambria Math" panose="02040503050406030204" pitchFamily="18" charset="0"/>
                        </a:rPr>
                        <m:t>𝑑𝑢𝑒</m:t>
                      </m:r>
                      <m:r>
                        <a:rPr lang="en-GB" sz="3600" b="0" i="1" dirty="0" smtClean="0">
                          <a:latin typeface="Cambria Math" panose="02040503050406030204" pitchFamily="18" charset="0"/>
                        </a:rPr>
                        <m:t> </m:t>
                      </m:r>
                      <m:r>
                        <a:rPr lang="en-GB" sz="3600" b="0" i="1" dirty="0" smtClean="0">
                          <a:latin typeface="Cambria Math" panose="02040503050406030204" pitchFamily="18" charset="0"/>
                        </a:rPr>
                        <m:t>𝑡𝑜</m:t>
                      </m:r>
                      <m:r>
                        <a:rPr lang="en-GB" sz="3600" b="0" i="0" dirty="0" smtClean="0">
                          <a:latin typeface="Cambria Math" panose="02040503050406030204" pitchFamily="18" charset="0"/>
                        </a:rPr>
                        <m:t> </m:t>
                      </m:r>
                      <m:r>
                        <m:rPr>
                          <m:sty m:val="p"/>
                        </m:rPr>
                        <a:rPr lang="en-GB" sz="3600" b="0" i="0" dirty="0" smtClean="0">
                          <a:latin typeface="Cambria Math" panose="02040503050406030204" pitchFamily="18" charset="0"/>
                        </a:rPr>
                        <m:t>gaussian</m:t>
                      </m:r>
                      <m:r>
                        <a:rPr lang="en-GB" sz="3600" b="0" i="0" dirty="0" smtClean="0">
                          <a:latin typeface="Cambria Math" panose="02040503050406030204" pitchFamily="18" charset="0"/>
                        </a:rPr>
                        <m:t> </m:t>
                      </m:r>
                      <m:r>
                        <m:rPr>
                          <m:sty m:val="p"/>
                        </m:rPr>
                        <a:rPr lang="en-GB" sz="3600" b="0" i="0" dirty="0" smtClean="0">
                          <a:latin typeface="Cambria Math" panose="02040503050406030204" pitchFamily="18" charset="0"/>
                        </a:rPr>
                        <m:t>sampling</m:t>
                      </m:r>
                      <m:r>
                        <a:rPr lang="en-GB" sz="3600" b="0" i="0" dirty="0" smtClean="0">
                          <a:latin typeface="Cambria Math" panose="02040503050406030204" pitchFamily="18" charset="0"/>
                        </a:rPr>
                        <m:t> </m:t>
                      </m:r>
                      <m:r>
                        <m:rPr>
                          <m:sty m:val="p"/>
                        </m:rPr>
                        <a:rPr lang="en-GB" sz="3600" b="0" i="0" dirty="0" smtClean="0">
                          <a:latin typeface="Cambria Math" panose="02040503050406030204" pitchFamily="18" charset="0"/>
                        </a:rPr>
                        <m:t>when</m:t>
                      </m:r>
                      <m:r>
                        <a:rPr lang="en-GB" sz="3600" b="0" i="0" dirty="0" smtClean="0">
                          <a:latin typeface="Cambria Math" panose="02040503050406030204" pitchFamily="18" charset="0"/>
                        </a:rPr>
                        <m:t> </m:t>
                      </m:r>
                      <m:r>
                        <m:rPr>
                          <m:sty m:val="p"/>
                        </m:rPr>
                        <a:rPr lang="en-GB" sz="3600" b="0" i="0" dirty="0" smtClean="0">
                          <a:latin typeface="Cambria Math" panose="02040503050406030204" pitchFamily="18" charset="0"/>
                        </a:rPr>
                        <m:t>fitting</m:t>
                      </m:r>
                      <m:r>
                        <a:rPr lang="en-GB" sz="3600" b="0" i="0" dirty="0" smtClean="0">
                          <a:latin typeface="Cambria Math" panose="02040503050406030204" pitchFamily="18" charset="0"/>
                        </a:rPr>
                        <m:t>:</m:t>
                      </m:r>
                    </m:oMath>
                  </m:oMathPara>
                </a14:m>
                <a:endParaRPr lang="en-GB" sz="3600" b="0" i="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GB" sz="3600" b="0" i="1" dirty="0" smtClean="0">
                              <a:latin typeface="Cambria Math" panose="02040503050406030204" pitchFamily="18" charset="0"/>
                            </a:rPr>
                          </m:ctrlPr>
                        </m:sSubPr>
                        <m:e>
                          <m:r>
                            <a:rPr lang="en-GB" sz="3600" b="0" i="1" dirty="0" smtClean="0">
                              <a:latin typeface="Cambria Math" panose="02040503050406030204" pitchFamily="18" charset="0"/>
                            </a:rPr>
                            <m:t>𝜎</m:t>
                          </m:r>
                        </m:e>
                        <m:sub>
                          <m:r>
                            <a:rPr lang="en-GB" sz="3600" b="0" i="1" dirty="0" smtClean="0">
                              <a:latin typeface="Cambria Math" panose="02040503050406030204" pitchFamily="18" charset="0"/>
                            </a:rPr>
                            <m:t>"</m:t>
                          </m:r>
                          <m:r>
                            <a:rPr lang="en-GB" sz="3600" b="0" i="1" dirty="0" smtClean="0">
                              <a:latin typeface="Cambria Math" panose="02040503050406030204" pitchFamily="18" charset="0"/>
                            </a:rPr>
                            <m:t>𝑢𝑝</m:t>
                          </m:r>
                          <m:r>
                            <a:rPr lang="en-GB" sz="3600" b="0" i="1" dirty="0" smtClean="0">
                              <a:latin typeface="Cambria Math" panose="02040503050406030204" pitchFamily="18" charset="0"/>
                            </a:rPr>
                            <m:t>"</m:t>
                          </m:r>
                        </m:sub>
                      </m:sSub>
                      <m:r>
                        <a:rPr lang="en-GB" sz="3600" b="0" i="1" dirty="0" smtClean="0">
                          <a:latin typeface="Cambria Math" panose="02040503050406030204" pitchFamily="18" charset="0"/>
                        </a:rPr>
                        <m:t>=|</m:t>
                      </m:r>
                      <m:sSub>
                        <m:sSubPr>
                          <m:ctrlPr>
                            <a:rPr lang="en-GB" sz="3600" b="0" i="1" dirty="0" smtClean="0">
                              <a:latin typeface="Cambria Math" panose="02040503050406030204" pitchFamily="18" charset="0"/>
                            </a:rPr>
                          </m:ctrlPr>
                        </m:sSubPr>
                        <m:e>
                          <m:r>
                            <m:rPr>
                              <m:sty m:val="p"/>
                            </m:rPr>
                            <a:rPr lang="en-GB" sz="3600" b="0" i="0" dirty="0" smtClean="0">
                              <a:latin typeface="Cambria Math" panose="02040503050406030204" pitchFamily="18" charset="0"/>
                            </a:rPr>
                            <m:t>L</m:t>
                          </m:r>
                        </m:e>
                        <m:sub>
                          <m:r>
                            <m:rPr>
                              <m:sty m:val="p"/>
                            </m:rPr>
                            <a:rPr lang="en-GB" sz="3600" b="0" i="0" dirty="0" smtClean="0">
                              <a:latin typeface="Cambria Math" panose="02040503050406030204" pitchFamily="18" charset="0"/>
                            </a:rPr>
                            <m:t>eff</m:t>
                          </m:r>
                          <m:r>
                            <a:rPr lang="en-GB" sz="3600" b="0" i="0" dirty="0" smtClean="0">
                              <a:latin typeface="Cambria Math" panose="02040503050406030204" pitchFamily="18" charset="0"/>
                            </a:rPr>
                            <m:t>,</m:t>
                          </m:r>
                          <m:r>
                            <m:rPr>
                              <m:sty m:val="p"/>
                            </m:rPr>
                            <a:rPr lang="en-GB" sz="3600" b="0" i="0" dirty="0" smtClean="0">
                              <a:latin typeface="Cambria Math" panose="02040503050406030204" pitchFamily="18" charset="0"/>
                            </a:rPr>
                            <m:t>fit</m:t>
                          </m:r>
                        </m:sub>
                      </m:sSub>
                      <m:d>
                        <m:dPr>
                          <m:ctrlPr>
                            <a:rPr lang="en-GB" sz="3600" b="0" i="1" dirty="0" smtClean="0">
                              <a:latin typeface="Cambria Math" panose="02040503050406030204" pitchFamily="18" charset="0"/>
                            </a:rPr>
                          </m:ctrlPr>
                        </m:dPr>
                        <m:e>
                          <m:sSub>
                            <m:sSubPr>
                              <m:ctrlPr>
                                <a:rPr lang="en-GB" sz="3600" b="0" i="1" dirty="0" smtClean="0">
                                  <a:latin typeface="Cambria Math" panose="02040503050406030204" pitchFamily="18" charset="0"/>
                                </a:rPr>
                              </m:ctrlPr>
                            </m:sSubPr>
                            <m:e>
                              <m:r>
                                <m:rPr>
                                  <m:sty m:val="p"/>
                                </m:rPr>
                                <a:rPr lang="en-GB" sz="3600" b="0" i="0" dirty="0" smtClean="0">
                                  <a:latin typeface="Cambria Math" panose="02040503050406030204" pitchFamily="18" charset="0"/>
                                </a:rPr>
                                <m:t>N</m:t>
                              </m:r>
                            </m:e>
                            <m:sub>
                              <m:r>
                                <m:rPr>
                                  <m:sty m:val="p"/>
                                </m:rPr>
                                <a:rPr lang="en-GB" sz="3600" b="0" i="0" dirty="0" smtClean="0">
                                  <a:latin typeface="Cambria Math" panose="02040503050406030204" pitchFamily="18" charset="0"/>
                                </a:rPr>
                                <m:t>Tr</m:t>
                              </m:r>
                            </m:sub>
                          </m:sSub>
                          <m:r>
                            <a:rPr lang="en-GB" sz="3600" b="0" i="0" dirty="0" smtClean="0">
                              <a:latin typeface="Cambria Math" panose="02040503050406030204" pitchFamily="18" charset="0"/>
                            </a:rPr>
                            <m:t>+</m:t>
                          </m:r>
                          <m:sSub>
                            <m:sSubPr>
                              <m:ctrlPr>
                                <a:rPr lang="en-GB" sz="3600" b="0" i="1" dirty="0" smtClean="0">
                                  <a:latin typeface="Cambria Math" panose="02040503050406030204" pitchFamily="18" charset="0"/>
                                </a:rPr>
                              </m:ctrlPr>
                            </m:sSubPr>
                            <m:e>
                              <m:r>
                                <a:rPr lang="en-GB" sz="3600" b="0" i="1" dirty="0" smtClean="0">
                                  <a:latin typeface="Cambria Math" panose="02040503050406030204" pitchFamily="18" charset="0"/>
                                </a:rPr>
                                <m:t>𝜎</m:t>
                              </m:r>
                            </m:e>
                            <m:sub>
                              <m:r>
                                <a:rPr lang="en-GB" sz="3600" b="0" i="1" dirty="0" smtClean="0">
                                  <a:latin typeface="Cambria Math" panose="02040503050406030204" pitchFamily="18" charset="0"/>
                                </a:rPr>
                                <m:t>2</m:t>
                              </m:r>
                              <m:r>
                                <a:rPr lang="en-GB" sz="3600" b="0" i="1" dirty="0" smtClean="0">
                                  <a:latin typeface="Cambria Math" panose="02040503050406030204" pitchFamily="18" charset="0"/>
                                </a:rPr>
                                <m:t>𝐷</m:t>
                              </m:r>
                              <m:r>
                                <a:rPr lang="en-GB" sz="3600" b="0" i="1" dirty="0" smtClean="0">
                                  <a:latin typeface="Cambria Math" panose="02040503050406030204" pitchFamily="18" charset="0"/>
                                </a:rPr>
                                <m:t> </m:t>
                              </m:r>
                              <m:r>
                                <a:rPr lang="en-GB" sz="3600" b="0" i="1" dirty="0" smtClean="0">
                                  <a:latin typeface="Cambria Math" panose="02040503050406030204" pitchFamily="18" charset="0"/>
                                </a:rPr>
                                <m:t>𝑔𝑟𝑖𝑑</m:t>
                              </m:r>
                            </m:sub>
                          </m:sSub>
                        </m:e>
                      </m:d>
                      <m:r>
                        <a:rPr lang="en-GB" sz="3600" b="0" i="1" dirty="0" smtClean="0">
                          <a:latin typeface="Cambria Math" panose="02040503050406030204" pitchFamily="18" charset="0"/>
                        </a:rPr>
                        <m:t>−</m:t>
                      </m:r>
                      <m:sSub>
                        <m:sSubPr>
                          <m:ctrlPr>
                            <a:rPr lang="en-GB" sz="3600" b="0" i="1" dirty="0" smtClean="0">
                              <a:latin typeface="Cambria Math" panose="02040503050406030204" pitchFamily="18" charset="0"/>
                            </a:rPr>
                          </m:ctrlPr>
                        </m:sSubPr>
                        <m:e>
                          <m:r>
                            <a:rPr lang="en-GB" sz="3600" b="0" i="1" dirty="0" smtClean="0">
                              <a:latin typeface="Cambria Math" panose="02040503050406030204" pitchFamily="18" charset="0"/>
                            </a:rPr>
                            <m:t>𝐿</m:t>
                          </m:r>
                        </m:e>
                        <m:sub>
                          <m:r>
                            <a:rPr lang="en-GB" sz="3600" b="0" i="1" dirty="0" smtClean="0">
                              <a:latin typeface="Cambria Math" panose="02040503050406030204" pitchFamily="18" charset="0"/>
                            </a:rPr>
                            <m:t>𝑒𝑓𝑓</m:t>
                          </m:r>
                          <m:r>
                            <a:rPr lang="en-GB" sz="3600" dirty="0">
                              <a:latin typeface="Cambria Math" panose="02040503050406030204" pitchFamily="18" charset="0"/>
                            </a:rPr>
                            <m:t>,</m:t>
                          </m:r>
                          <m:r>
                            <m:rPr>
                              <m:sty m:val="p"/>
                            </m:rPr>
                            <a:rPr lang="en-GB" sz="3600" dirty="0">
                              <a:latin typeface="Cambria Math" panose="02040503050406030204" pitchFamily="18" charset="0"/>
                            </a:rPr>
                            <m:t>fit</m:t>
                          </m:r>
                        </m:sub>
                      </m:sSub>
                      <m:d>
                        <m:dPr>
                          <m:ctrlPr>
                            <a:rPr lang="en-GB" sz="3600" b="0" i="1" dirty="0" smtClean="0">
                              <a:latin typeface="Cambria Math" panose="02040503050406030204" pitchFamily="18" charset="0"/>
                            </a:rPr>
                          </m:ctrlPr>
                        </m:dPr>
                        <m:e>
                          <m:sSub>
                            <m:sSubPr>
                              <m:ctrlPr>
                                <a:rPr lang="en-GB" sz="3600" b="0" i="1" dirty="0" smtClean="0">
                                  <a:latin typeface="Cambria Math" panose="02040503050406030204" pitchFamily="18" charset="0"/>
                                </a:rPr>
                              </m:ctrlPr>
                            </m:sSubPr>
                            <m:e>
                              <m:r>
                                <a:rPr lang="en-GB" sz="3600" b="0" i="1" dirty="0" smtClean="0">
                                  <a:latin typeface="Cambria Math" panose="02040503050406030204" pitchFamily="18" charset="0"/>
                                </a:rPr>
                                <m:t>𝑁</m:t>
                              </m:r>
                            </m:e>
                            <m:sub>
                              <m:r>
                                <a:rPr lang="en-GB" sz="3600" b="0" i="1" dirty="0" smtClean="0">
                                  <a:latin typeface="Cambria Math" panose="02040503050406030204" pitchFamily="18" charset="0"/>
                                </a:rPr>
                                <m:t>𝑇𝑟</m:t>
                              </m:r>
                            </m:sub>
                          </m:sSub>
                        </m:e>
                      </m:d>
                      <m:r>
                        <a:rPr lang="en-GB" sz="3600" i="1" dirty="0">
                          <a:latin typeface="Cambria Math" panose="02040503050406030204" pitchFamily="18" charset="0"/>
                        </a:rPr>
                        <m:t>|</m:t>
                      </m:r>
                    </m:oMath>
                  </m:oMathPara>
                </a14:m>
                <a:endParaRPr lang="en-GB" sz="36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GB" sz="3600" b="0" i="1" dirty="0" smtClean="0">
                              <a:latin typeface="Cambria Math" panose="02040503050406030204" pitchFamily="18" charset="0"/>
                            </a:rPr>
                          </m:ctrlPr>
                        </m:sSubPr>
                        <m:e>
                          <m:r>
                            <a:rPr lang="en-GB" sz="3600" b="0" i="1" dirty="0" smtClean="0">
                              <a:latin typeface="Cambria Math" panose="02040503050406030204" pitchFamily="18" charset="0"/>
                            </a:rPr>
                            <m:t>𝜎</m:t>
                          </m:r>
                        </m:e>
                        <m:sub>
                          <m:r>
                            <a:rPr lang="en-GB" sz="3600" b="0" i="1" dirty="0" smtClean="0">
                              <a:latin typeface="Cambria Math" panose="02040503050406030204" pitchFamily="18" charset="0"/>
                            </a:rPr>
                            <m:t>"</m:t>
                          </m:r>
                          <m:r>
                            <a:rPr lang="en-GB" sz="3600" b="0" i="1" dirty="0" smtClean="0">
                              <a:latin typeface="Cambria Math" panose="02040503050406030204" pitchFamily="18" charset="0"/>
                            </a:rPr>
                            <m:t>𝑑𝑜𝑤𝑛</m:t>
                          </m:r>
                          <m:r>
                            <a:rPr lang="en-GB" sz="3600" b="0" i="1" dirty="0" smtClean="0">
                              <a:latin typeface="Cambria Math" panose="02040503050406030204" pitchFamily="18" charset="0"/>
                            </a:rPr>
                            <m:t>"</m:t>
                          </m:r>
                        </m:sub>
                      </m:sSub>
                      <m:r>
                        <a:rPr lang="en-GB" sz="3600" b="0" i="1" dirty="0" smtClean="0">
                          <a:latin typeface="Cambria Math" panose="02040503050406030204" pitchFamily="18" charset="0"/>
                        </a:rPr>
                        <m:t>= </m:t>
                      </m:r>
                      <m:sSub>
                        <m:sSubPr>
                          <m:ctrlPr>
                            <a:rPr lang="en-GB" sz="3600" b="0" i="1" dirty="0" smtClean="0">
                              <a:latin typeface="Cambria Math" panose="02040503050406030204" pitchFamily="18" charset="0"/>
                            </a:rPr>
                          </m:ctrlPr>
                        </m:sSubPr>
                        <m:e>
                          <m:r>
                            <a:rPr lang="en-GB" sz="3600" i="1" dirty="0">
                              <a:latin typeface="Cambria Math" panose="02040503050406030204" pitchFamily="18" charset="0"/>
                            </a:rPr>
                            <m:t>|</m:t>
                          </m:r>
                          <m:sSub>
                            <m:sSubPr>
                              <m:ctrlPr>
                                <a:rPr lang="en-GB" sz="3600" i="1" dirty="0">
                                  <a:latin typeface="Cambria Math" panose="02040503050406030204" pitchFamily="18" charset="0"/>
                                </a:rPr>
                              </m:ctrlPr>
                            </m:sSubPr>
                            <m:e>
                              <m:r>
                                <a:rPr lang="en-GB" sz="3600" i="1" dirty="0">
                                  <a:latin typeface="Cambria Math" panose="02040503050406030204" pitchFamily="18" charset="0"/>
                                </a:rPr>
                                <m:t>𝐿</m:t>
                              </m:r>
                            </m:e>
                            <m:sub>
                              <m:r>
                                <a:rPr lang="en-GB" sz="3600" i="1" dirty="0">
                                  <a:latin typeface="Cambria Math" panose="02040503050406030204" pitchFamily="18" charset="0"/>
                                </a:rPr>
                                <m:t>𝑒𝑓𝑓</m:t>
                              </m:r>
                              <m:r>
                                <a:rPr lang="en-GB" sz="3600" dirty="0">
                                  <a:latin typeface="Cambria Math" panose="02040503050406030204" pitchFamily="18" charset="0"/>
                                </a:rPr>
                                <m:t>,</m:t>
                              </m:r>
                              <m:r>
                                <m:rPr>
                                  <m:sty m:val="p"/>
                                </m:rPr>
                                <a:rPr lang="en-GB" sz="3600" dirty="0">
                                  <a:latin typeface="Cambria Math" panose="02040503050406030204" pitchFamily="18" charset="0"/>
                                </a:rPr>
                                <m:t>fit</m:t>
                              </m:r>
                            </m:sub>
                          </m:sSub>
                          <m:d>
                            <m:dPr>
                              <m:ctrlPr>
                                <a:rPr lang="en-GB" sz="3600" i="1" dirty="0">
                                  <a:latin typeface="Cambria Math" panose="02040503050406030204" pitchFamily="18" charset="0"/>
                                </a:rPr>
                              </m:ctrlPr>
                            </m:dPr>
                            <m:e>
                              <m:sSub>
                                <m:sSubPr>
                                  <m:ctrlPr>
                                    <a:rPr lang="en-GB" sz="3600" i="1" dirty="0">
                                      <a:latin typeface="Cambria Math" panose="02040503050406030204" pitchFamily="18" charset="0"/>
                                    </a:rPr>
                                  </m:ctrlPr>
                                </m:sSubPr>
                                <m:e>
                                  <m:r>
                                    <a:rPr lang="en-GB" sz="3600" i="1" dirty="0">
                                      <a:latin typeface="Cambria Math" panose="02040503050406030204" pitchFamily="18" charset="0"/>
                                    </a:rPr>
                                    <m:t>𝑁</m:t>
                                  </m:r>
                                </m:e>
                                <m:sub>
                                  <m:r>
                                    <a:rPr lang="en-GB" sz="3600" i="1" dirty="0">
                                      <a:latin typeface="Cambria Math" panose="02040503050406030204" pitchFamily="18" charset="0"/>
                                    </a:rPr>
                                    <m:t>𝑇𝑟</m:t>
                                  </m:r>
                                </m:sub>
                              </m:sSub>
                            </m:e>
                          </m:d>
                          <m:r>
                            <a:rPr lang="en-GB" sz="3600" b="0" i="0" dirty="0" smtClean="0">
                              <a:latin typeface="Cambria Math" panose="02040503050406030204" pitchFamily="18" charset="0"/>
                            </a:rPr>
                            <m:t> − </m:t>
                          </m:r>
                          <m:r>
                            <m:rPr>
                              <m:sty m:val="p"/>
                            </m:rPr>
                            <a:rPr lang="en-GB" sz="3600" b="0" i="0" dirty="0" smtClean="0">
                              <a:latin typeface="Cambria Math" panose="02040503050406030204" pitchFamily="18" charset="0"/>
                            </a:rPr>
                            <m:t>L</m:t>
                          </m:r>
                        </m:e>
                        <m:sub>
                          <m:r>
                            <m:rPr>
                              <m:sty m:val="p"/>
                            </m:rPr>
                            <a:rPr lang="en-GB" sz="3600" b="0" i="0" dirty="0" smtClean="0">
                              <a:latin typeface="Cambria Math" panose="02040503050406030204" pitchFamily="18" charset="0"/>
                            </a:rPr>
                            <m:t>eff</m:t>
                          </m:r>
                          <m:r>
                            <a:rPr lang="en-GB" sz="3600" b="0" i="0" dirty="0" smtClean="0">
                              <a:latin typeface="Cambria Math" panose="02040503050406030204" pitchFamily="18" charset="0"/>
                            </a:rPr>
                            <m:t>,</m:t>
                          </m:r>
                          <m:r>
                            <m:rPr>
                              <m:sty m:val="p"/>
                            </m:rPr>
                            <a:rPr lang="en-GB" sz="3600" b="0" i="0" dirty="0" smtClean="0">
                              <a:latin typeface="Cambria Math" panose="02040503050406030204" pitchFamily="18" charset="0"/>
                            </a:rPr>
                            <m:t>fit</m:t>
                          </m:r>
                        </m:sub>
                      </m:sSub>
                      <m:d>
                        <m:dPr>
                          <m:ctrlPr>
                            <a:rPr lang="en-GB" sz="3600" b="0" i="1" dirty="0" smtClean="0">
                              <a:latin typeface="Cambria Math" panose="02040503050406030204" pitchFamily="18" charset="0"/>
                            </a:rPr>
                          </m:ctrlPr>
                        </m:dPr>
                        <m:e>
                          <m:sSub>
                            <m:sSubPr>
                              <m:ctrlPr>
                                <a:rPr lang="en-GB" sz="3600" b="0" i="1" dirty="0" smtClean="0">
                                  <a:latin typeface="Cambria Math" panose="02040503050406030204" pitchFamily="18" charset="0"/>
                                </a:rPr>
                              </m:ctrlPr>
                            </m:sSubPr>
                            <m:e>
                              <m:r>
                                <m:rPr>
                                  <m:sty m:val="p"/>
                                </m:rPr>
                                <a:rPr lang="en-GB" sz="3600" b="0" i="0" dirty="0" smtClean="0">
                                  <a:latin typeface="Cambria Math" panose="02040503050406030204" pitchFamily="18" charset="0"/>
                                </a:rPr>
                                <m:t>N</m:t>
                              </m:r>
                            </m:e>
                            <m:sub>
                              <m:r>
                                <m:rPr>
                                  <m:sty m:val="p"/>
                                </m:rPr>
                                <a:rPr lang="en-GB" sz="3600" b="0" i="0" dirty="0" smtClean="0">
                                  <a:latin typeface="Cambria Math" panose="02040503050406030204" pitchFamily="18" charset="0"/>
                                </a:rPr>
                                <m:t>Tr</m:t>
                              </m:r>
                            </m:sub>
                          </m:sSub>
                          <m:r>
                            <a:rPr lang="en-GB" sz="3600" b="0" i="0" dirty="0" smtClean="0">
                              <a:latin typeface="Cambria Math" panose="02040503050406030204" pitchFamily="18" charset="0"/>
                            </a:rPr>
                            <m:t>−</m:t>
                          </m:r>
                          <m:sSub>
                            <m:sSubPr>
                              <m:ctrlPr>
                                <a:rPr lang="en-GB" sz="3600" b="0" i="1" dirty="0" smtClean="0">
                                  <a:latin typeface="Cambria Math" panose="02040503050406030204" pitchFamily="18" charset="0"/>
                                </a:rPr>
                              </m:ctrlPr>
                            </m:sSubPr>
                            <m:e>
                              <m:r>
                                <a:rPr lang="en-GB" sz="3600" b="0" i="1" dirty="0" smtClean="0">
                                  <a:latin typeface="Cambria Math" panose="02040503050406030204" pitchFamily="18" charset="0"/>
                                </a:rPr>
                                <m:t>𝜎</m:t>
                              </m:r>
                            </m:e>
                            <m:sub>
                              <m:r>
                                <a:rPr lang="en-GB" sz="3600" b="0" i="1" dirty="0" smtClean="0">
                                  <a:latin typeface="Cambria Math" panose="02040503050406030204" pitchFamily="18" charset="0"/>
                                </a:rPr>
                                <m:t>2</m:t>
                              </m:r>
                              <m:r>
                                <a:rPr lang="en-GB" sz="3600" b="0" i="1" dirty="0" smtClean="0">
                                  <a:latin typeface="Cambria Math" panose="02040503050406030204" pitchFamily="18" charset="0"/>
                                </a:rPr>
                                <m:t>𝐷</m:t>
                              </m:r>
                              <m:r>
                                <a:rPr lang="en-GB" sz="3600" b="0" i="1" dirty="0" smtClean="0">
                                  <a:latin typeface="Cambria Math" panose="02040503050406030204" pitchFamily="18" charset="0"/>
                                </a:rPr>
                                <m:t> </m:t>
                              </m:r>
                              <m:r>
                                <a:rPr lang="en-GB" sz="3600" b="0" i="1" dirty="0" smtClean="0">
                                  <a:latin typeface="Cambria Math" panose="02040503050406030204" pitchFamily="18" charset="0"/>
                                </a:rPr>
                                <m:t>𝑔𝑟𝑖𝑑</m:t>
                              </m:r>
                            </m:sub>
                          </m:sSub>
                        </m:e>
                      </m:d>
                      <m:r>
                        <a:rPr lang="en-GB" sz="3600" i="1" dirty="0">
                          <a:latin typeface="Cambria Math" panose="02040503050406030204" pitchFamily="18" charset="0"/>
                        </a:rPr>
                        <m:t>|</m:t>
                      </m:r>
                    </m:oMath>
                  </m:oMathPara>
                </a14:m>
                <a:endParaRPr lang="en-GB" sz="36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3600" b="0" i="0" dirty="0" smtClean="0">
                          <a:latin typeface="Cambria Math" panose="02040503050406030204" pitchFamily="18" charset="0"/>
                        </a:rPr>
                        <m:t> </m:t>
                      </m:r>
                    </m:oMath>
                  </m:oMathPara>
                </a14:m>
                <a:endParaRPr lang="en-IL" sz="3600" dirty="0"/>
              </a:p>
            </p:txBody>
          </p:sp>
        </mc:Choice>
        <mc:Fallback xmlns="">
          <p:sp>
            <p:nvSpPr>
              <p:cNvPr id="11" name="תיבת טקסט 10">
                <a:extLst>
                  <a:ext uri="{FF2B5EF4-FFF2-40B4-BE49-F238E27FC236}">
                    <a16:creationId xmlns:a16="http://schemas.microsoft.com/office/drawing/2014/main" id="{7B69ADDB-8AEC-1B67-0918-EC66460AFA93}"/>
                  </a:ext>
                </a:extLst>
              </p:cNvPr>
              <p:cNvSpPr txBox="1">
                <a:spLocks noRot="1" noChangeAspect="1" noMove="1" noResize="1" noEditPoints="1" noAdjustHandles="1" noChangeArrowheads="1" noChangeShapeType="1" noTextEdit="1"/>
              </p:cNvSpPr>
              <p:nvPr/>
            </p:nvSpPr>
            <p:spPr>
              <a:xfrm>
                <a:off x="81280" y="4541538"/>
                <a:ext cx="11196320" cy="2520755"/>
              </a:xfrm>
              <a:prstGeom prst="rect">
                <a:avLst/>
              </a:prstGeom>
              <a:blipFill>
                <a:blip r:embed="rId5"/>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6573639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A5D72534-6869-F2E7-B821-C665FCF89874}"/>
              </a:ext>
            </a:extLst>
          </p:cNvPr>
          <p:cNvPicPr>
            <a:picLocks noChangeAspect="1"/>
          </p:cNvPicPr>
          <p:nvPr/>
        </p:nvPicPr>
        <p:blipFill>
          <a:blip r:embed="rId2"/>
          <a:stretch>
            <a:fillRect/>
          </a:stretch>
        </p:blipFill>
        <p:spPr>
          <a:xfrm>
            <a:off x="0" y="122768"/>
            <a:ext cx="5599096" cy="3625920"/>
          </a:xfrm>
          <a:prstGeom prst="rect">
            <a:avLst/>
          </a:prstGeom>
        </p:spPr>
      </p:pic>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038119B6-1807-A15D-B0F9-A642FC0F2FCC}"/>
                  </a:ext>
                </a:extLst>
              </p:cNvPr>
              <p:cNvSpPr txBox="1"/>
              <p:nvPr/>
            </p:nvSpPr>
            <p:spPr>
              <a:xfrm>
                <a:off x="4302056" y="3748688"/>
                <a:ext cx="2431235" cy="6236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𝐿</m:t>
                          </m:r>
                        </m:e>
                        <m:sub>
                          <m:r>
                            <a:rPr lang="en-GB" sz="3200" b="0" i="1" smtClean="0">
                              <a:latin typeface="Cambria Math" panose="02040503050406030204" pitchFamily="18" charset="0"/>
                            </a:rPr>
                            <m:t>𝑦</m:t>
                          </m:r>
                        </m:sub>
                      </m:sSub>
                      <m:r>
                        <a:rPr lang="en-GB" sz="3200" b="0" i="0" smtClean="0">
                          <a:latin typeface="Cambria Math" panose="02040503050406030204" pitchFamily="18" charset="0"/>
                        </a:rPr>
                        <m:t>=3.75</m:t>
                      </m:r>
                    </m:oMath>
                  </m:oMathPara>
                </a14:m>
                <a:endParaRPr lang="en-GB" sz="3200" b="0" dirty="0"/>
              </a:p>
            </p:txBody>
          </p:sp>
        </mc:Choice>
        <mc:Fallback xmlns="">
          <p:sp>
            <p:nvSpPr>
              <p:cNvPr id="15" name="תיבת טקסט 14">
                <a:extLst>
                  <a:ext uri="{FF2B5EF4-FFF2-40B4-BE49-F238E27FC236}">
                    <a16:creationId xmlns:a16="http://schemas.microsoft.com/office/drawing/2014/main" id="{038119B6-1807-A15D-B0F9-A642FC0F2FCC}"/>
                  </a:ext>
                </a:extLst>
              </p:cNvPr>
              <p:cNvSpPr txBox="1">
                <a:spLocks noRot="1" noChangeAspect="1" noMove="1" noResize="1" noEditPoints="1" noAdjustHandles="1" noChangeArrowheads="1" noChangeShapeType="1" noTextEdit="1"/>
              </p:cNvSpPr>
              <p:nvPr/>
            </p:nvSpPr>
            <p:spPr>
              <a:xfrm>
                <a:off x="4302056" y="3748688"/>
                <a:ext cx="2431235" cy="623632"/>
              </a:xfrm>
              <a:prstGeom prst="rect">
                <a:avLst/>
              </a:prstGeom>
              <a:blipFill>
                <a:blip r:embed="rId3"/>
                <a:stretch>
                  <a:fillRect/>
                </a:stretch>
              </a:blipFill>
            </p:spPr>
            <p:txBody>
              <a:bodyPr/>
              <a:lstStyle/>
              <a:p>
                <a:r>
                  <a:rPr lang="en-IL">
                    <a:noFill/>
                  </a:rPr>
                  <a:t> </a:t>
                </a:r>
              </a:p>
            </p:txBody>
          </p:sp>
        </mc:Fallback>
      </mc:AlternateContent>
      <p:pic>
        <p:nvPicPr>
          <p:cNvPr id="4" name="תמונה 3">
            <a:extLst>
              <a:ext uri="{FF2B5EF4-FFF2-40B4-BE49-F238E27FC236}">
                <a16:creationId xmlns:a16="http://schemas.microsoft.com/office/drawing/2014/main" id="{D00737B5-AF9D-2652-7A05-1B605C90C9F0}"/>
              </a:ext>
            </a:extLst>
          </p:cNvPr>
          <p:cNvPicPr>
            <a:picLocks noChangeAspect="1"/>
          </p:cNvPicPr>
          <p:nvPr/>
        </p:nvPicPr>
        <p:blipFill>
          <a:blip r:embed="rId4"/>
          <a:stretch>
            <a:fillRect/>
          </a:stretch>
        </p:blipFill>
        <p:spPr>
          <a:xfrm>
            <a:off x="5599096" y="38967"/>
            <a:ext cx="6851117" cy="3860800"/>
          </a:xfrm>
          <a:prstGeom prst="rect">
            <a:avLst/>
          </a:prstGeom>
        </p:spPr>
      </p:pic>
      <p:pic>
        <p:nvPicPr>
          <p:cNvPr id="11" name="תמונה 10">
            <a:extLst>
              <a:ext uri="{FF2B5EF4-FFF2-40B4-BE49-F238E27FC236}">
                <a16:creationId xmlns:a16="http://schemas.microsoft.com/office/drawing/2014/main" id="{E1FAF273-DF56-E4F7-2D55-3E72765CC8D0}"/>
              </a:ext>
            </a:extLst>
          </p:cNvPr>
          <p:cNvPicPr>
            <a:picLocks noChangeAspect="1"/>
          </p:cNvPicPr>
          <p:nvPr/>
        </p:nvPicPr>
        <p:blipFill>
          <a:blip r:embed="rId5"/>
          <a:stretch>
            <a:fillRect/>
          </a:stretch>
        </p:blipFill>
        <p:spPr>
          <a:xfrm>
            <a:off x="6815642" y="3938734"/>
            <a:ext cx="5784346" cy="2919266"/>
          </a:xfrm>
          <a:prstGeom prst="rect">
            <a:avLst/>
          </a:prstGeom>
        </p:spPr>
      </p:pic>
      <p:sp>
        <p:nvSpPr>
          <p:cNvPr id="14" name="תיבת טקסט 13">
            <a:extLst>
              <a:ext uri="{FF2B5EF4-FFF2-40B4-BE49-F238E27FC236}">
                <a16:creationId xmlns:a16="http://schemas.microsoft.com/office/drawing/2014/main" id="{F2ADF5C0-D449-0E40-C223-1A6D1177E533}"/>
              </a:ext>
            </a:extLst>
          </p:cNvPr>
          <p:cNvSpPr txBox="1"/>
          <p:nvPr/>
        </p:nvSpPr>
        <p:spPr>
          <a:xfrm>
            <a:off x="244634" y="4539456"/>
            <a:ext cx="6299200" cy="1477328"/>
          </a:xfrm>
          <a:prstGeom prst="rect">
            <a:avLst/>
          </a:prstGeom>
          <a:noFill/>
        </p:spPr>
        <p:txBody>
          <a:bodyPr wrap="square">
            <a:spAutoFit/>
          </a:bodyPr>
          <a:lstStyle/>
          <a:p>
            <a:r>
              <a:rPr lang="en-IL" dirty="0"/>
              <a:t>best $L_{eff}$ =  0.30303030303030304  +  0.019730673055900882  -  0.08102518877609868</a:t>
            </a:r>
          </a:p>
          <a:p>
            <a:r>
              <a:rPr lang="en-IL" dirty="0"/>
              <a:t>best R =  2.101010101010101  +  0.16261544728451022  -  0.14578538448260853</a:t>
            </a:r>
          </a:p>
          <a:p>
            <a:r>
              <a:rPr lang="en-IL" dirty="0"/>
              <a:t>min chi square =  9.87941696572526</a:t>
            </a:r>
          </a:p>
        </p:txBody>
      </p:sp>
    </p:spTree>
    <p:extLst>
      <p:ext uri="{BB962C8B-B14F-4D97-AF65-F5344CB8AC3E}">
        <p14:creationId xmlns:p14="http://schemas.microsoft.com/office/powerpoint/2010/main" val="274456608"/>
      </p:ext>
    </p:extLst>
  </p:cSld>
  <p:clrMapOvr>
    <a:masterClrMapping/>
  </p:clrMapOvr>
</p:sld>
</file>

<file path=ppt/theme/theme1.xml><?xml version="1.0" encoding="utf-8"?>
<a:theme xmlns:a="http://schemas.openxmlformats.org/drawingml/2006/main" name="Office Them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397119</TotalTime>
  <Words>3308</Words>
  <Application>Microsoft Office PowerPoint</Application>
  <PresentationFormat>מותאם אישית</PresentationFormat>
  <Paragraphs>408</Paragraphs>
  <Slides>103</Slides>
  <Notes>3</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103</vt:i4>
      </vt:variant>
    </vt:vector>
  </HeadingPairs>
  <TitlesOfParts>
    <vt:vector size="111" baseType="lpstr">
      <vt:lpstr>-apple-system</vt:lpstr>
      <vt:lpstr>Arial</vt:lpstr>
      <vt:lpstr>Calibri</vt:lpstr>
      <vt:lpstr>Calibri Light</vt:lpstr>
      <vt:lpstr>Cambria Math</vt:lpstr>
      <vt:lpstr>Montserrat</vt:lpstr>
      <vt:lpstr>STIXGeneral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Aviv Ben Porat</dc:creator>
  <cp:lastModifiedBy>Aviv Ben Porat</cp:lastModifiedBy>
  <cp:revision>425</cp:revision>
  <dcterms:created xsi:type="dcterms:W3CDTF">2022-10-02T14:08:54Z</dcterms:created>
  <dcterms:modified xsi:type="dcterms:W3CDTF">2025-02-12T09:26:05Z</dcterms:modified>
</cp:coreProperties>
</file>